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709" r:id="rId1"/>
    <p:sldMasterId id="2147483725" r:id="rId2"/>
  </p:sldMasterIdLst>
  <p:notesMasterIdLst>
    <p:notesMasterId r:id="rId31"/>
  </p:notesMasterIdLst>
  <p:handoutMasterIdLst>
    <p:handoutMasterId r:id="rId32"/>
  </p:handoutMasterIdLst>
  <p:sldIdLst>
    <p:sldId id="962" r:id="rId3"/>
    <p:sldId id="999" r:id="rId4"/>
    <p:sldId id="965" r:id="rId5"/>
    <p:sldId id="1000" r:id="rId6"/>
    <p:sldId id="996" r:id="rId7"/>
    <p:sldId id="1001" r:id="rId8"/>
    <p:sldId id="973" r:id="rId9"/>
    <p:sldId id="1003" r:id="rId10"/>
    <p:sldId id="1004" r:id="rId11"/>
    <p:sldId id="813" r:id="rId12"/>
    <p:sldId id="1002" r:id="rId13"/>
    <p:sldId id="968" r:id="rId14"/>
    <p:sldId id="969" r:id="rId15"/>
    <p:sldId id="977" r:id="rId16"/>
    <p:sldId id="869" r:id="rId17"/>
    <p:sldId id="975" r:id="rId18"/>
    <p:sldId id="1008" r:id="rId19"/>
    <p:sldId id="987" r:id="rId20"/>
    <p:sldId id="1006" r:id="rId21"/>
    <p:sldId id="870" r:id="rId22"/>
    <p:sldId id="873" r:id="rId23"/>
    <p:sldId id="883" r:id="rId24"/>
    <p:sldId id="1005" r:id="rId25"/>
    <p:sldId id="1007" r:id="rId26"/>
    <p:sldId id="997" r:id="rId27"/>
    <p:sldId id="1009" r:id="rId28"/>
    <p:sldId id="874" r:id="rId29"/>
    <p:sldId id="992" r:id="rId30"/>
  </p:sldIdLst>
  <p:sldSz cx="9144000" cy="6858000" type="screen4x3"/>
  <p:notesSz cx="9926638" cy="6797675"/>
  <p:defaultTextStyle>
    <a:defPPr>
      <a:defRPr lang="ru-RU"/>
    </a:defPPr>
    <a:lvl1pPr algn="r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4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4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4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4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Chaparin" initials="An" lastIdx="14" clrIdx="0"/>
  <p:cmAuthor id="1" name="permyakovr" initials="PR" lastIdx="11" clrIdx="1"/>
  <p:cmAuthor id="2" name="Роман Пермяков" initials="РП" lastIdx="2" clrIdx="2"/>
  <p:cmAuthor id="3" name="permyakovr" initials="p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B271"/>
    <a:srgbClr val="0000FF"/>
    <a:srgbClr val="8A3310"/>
    <a:srgbClr val="AF5523"/>
    <a:srgbClr val="10584C"/>
    <a:srgbClr val="006699"/>
    <a:srgbClr val="6ED8D3"/>
    <a:srgbClr val="1FA12E"/>
    <a:srgbClr val="990099"/>
    <a:srgbClr val="BFCF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929F9F4-4A8F-4326-A1B4-22849713DDAB}" styleName="Темный стиль 1 -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021" autoAdjust="0"/>
    <p:restoredTop sz="95233" autoAdjust="0"/>
  </p:normalViewPr>
  <p:slideViewPr>
    <p:cSldViewPr>
      <p:cViewPr varScale="1">
        <p:scale>
          <a:sx n="111" d="100"/>
          <a:sy n="111" d="100"/>
        </p:scale>
        <p:origin x="-1962" y="-90"/>
      </p:cViewPr>
      <p:guideLst>
        <p:guide orient="horz" pos="2160"/>
        <p:guide pos="2880"/>
      </p:guideLst>
    </p:cSldViewPr>
  </p:slideViewPr>
  <p:outlineViewPr>
    <p:cViewPr>
      <p:scale>
        <a:sx n="66" d="100"/>
        <a:sy n="66" d="100"/>
      </p:scale>
      <p:origin x="0" y="32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204"/>
    </p:cViewPr>
  </p:sorterViewPr>
  <p:notesViewPr>
    <p:cSldViewPr>
      <p:cViewPr varScale="1">
        <p:scale>
          <a:sx n="131" d="100"/>
          <a:sy n="131" d="100"/>
        </p:scale>
        <p:origin x="-1572" y="-84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B07FCD-C580-4090-8A07-23C00F5050B6}" type="doc">
      <dgm:prSet loTypeId="urn:microsoft.com/office/officeart/2005/8/layout/arrow2" loCatId="process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2B30A00A-1500-4F9B-AC52-7058A768BBB8}">
      <dgm:prSet phldrT="[Текст]" custT="1"/>
      <dgm:spPr/>
      <dgm:t>
        <a:bodyPr/>
        <a:lstStyle/>
        <a:p>
          <a:r>
            <a:rPr lang="ru-RU" sz="1400" dirty="0" smtClean="0"/>
            <a:t>Разбор и очистка</a:t>
          </a:r>
          <a:endParaRPr lang="ru-RU" sz="1400" dirty="0"/>
        </a:p>
      </dgm:t>
    </dgm:pt>
    <dgm:pt modelId="{8FDF118F-E12A-41EA-9280-1C366E15C534}" type="parTrans" cxnId="{DF13BE71-AFE5-4509-B35B-94C9FABD8E02}">
      <dgm:prSet/>
      <dgm:spPr/>
      <dgm:t>
        <a:bodyPr/>
        <a:lstStyle/>
        <a:p>
          <a:endParaRPr lang="ru-RU"/>
        </a:p>
      </dgm:t>
    </dgm:pt>
    <dgm:pt modelId="{057663F4-BC42-44CE-B5FF-1ABC77BF16CC}" type="sibTrans" cxnId="{DF13BE71-AFE5-4509-B35B-94C9FABD8E02}">
      <dgm:prSet/>
      <dgm:spPr/>
      <dgm:t>
        <a:bodyPr/>
        <a:lstStyle/>
        <a:p>
          <a:endParaRPr lang="ru-RU"/>
        </a:p>
      </dgm:t>
    </dgm:pt>
    <dgm:pt modelId="{F251A380-6888-41AE-8F6B-44CA71EDEDE0}">
      <dgm:prSet phldrT="[Текст]" custT="1"/>
      <dgm:spPr/>
      <dgm:t>
        <a:bodyPr/>
        <a:lstStyle/>
        <a:p>
          <a:r>
            <a:rPr lang="ru-RU" sz="1400" dirty="0" smtClean="0"/>
            <a:t>Накопление, консолидация и индексирование</a:t>
          </a:r>
          <a:endParaRPr lang="ru-RU" sz="1400" dirty="0"/>
        </a:p>
      </dgm:t>
    </dgm:pt>
    <dgm:pt modelId="{55F5ED03-42D1-4F83-A6DB-7D39CF3559DB}" type="parTrans" cxnId="{89EF65E4-A15F-42E0-8837-587B8604D47B}">
      <dgm:prSet/>
      <dgm:spPr/>
      <dgm:t>
        <a:bodyPr/>
        <a:lstStyle/>
        <a:p>
          <a:endParaRPr lang="ru-RU"/>
        </a:p>
      </dgm:t>
    </dgm:pt>
    <dgm:pt modelId="{CD81A853-6BE2-447A-8EF0-253957A1F817}" type="sibTrans" cxnId="{89EF65E4-A15F-42E0-8837-587B8604D47B}">
      <dgm:prSet/>
      <dgm:spPr/>
      <dgm:t>
        <a:bodyPr/>
        <a:lstStyle/>
        <a:p>
          <a:endParaRPr lang="ru-RU"/>
        </a:p>
      </dgm:t>
    </dgm:pt>
    <dgm:pt modelId="{D94D7F06-F466-428E-8170-7B87E7B2B432}">
      <dgm:prSet phldrT="[Текст]" custT="1"/>
      <dgm:spPr/>
      <dgm:t>
        <a:bodyPr/>
        <a:lstStyle/>
        <a:p>
          <a:r>
            <a:rPr lang="ru-RU" sz="1400" dirty="0" smtClean="0"/>
            <a:t>Формирование метаданных</a:t>
          </a:r>
          <a:endParaRPr lang="ru-RU" sz="1400" dirty="0"/>
        </a:p>
      </dgm:t>
    </dgm:pt>
    <dgm:pt modelId="{B888526A-40BC-4C3B-B099-A3453BBB0BEB}" type="parTrans" cxnId="{4A70AE84-8D46-43F2-BC2D-D084A0BAD0BC}">
      <dgm:prSet/>
      <dgm:spPr/>
      <dgm:t>
        <a:bodyPr/>
        <a:lstStyle/>
        <a:p>
          <a:endParaRPr lang="ru-RU"/>
        </a:p>
      </dgm:t>
    </dgm:pt>
    <dgm:pt modelId="{5F710B55-E175-4280-84B3-7071A4527AF0}" type="sibTrans" cxnId="{4A70AE84-8D46-43F2-BC2D-D084A0BAD0BC}">
      <dgm:prSet/>
      <dgm:spPr/>
      <dgm:t>
        <a:bodyPr/>
        <a:lstStyle/>
        <a:p>
          <a:endParaRPr lang="ru-RU"/>
        </a:p>
      </dgm:t>
    </dgm:pt>
    <dgm:pt modelId="{1CA0A82F-2A23-46F0-BD71-4EC9510357F3}">
      <dgm:prSet phldrT="[Текст]" custT="1"/>
      <dgm:spPr/>
      <dgm:t>
        <a:bodyPr/>
        <a:lstStyle/>
        <a:p>
          <a:r>
            <a:rPr lang="ru-RU" sz="1400" dirty="0" smtClean="0"/>
            <a:t>Извлечение</a:t>
          </a:r>
          <a:endParaRPr lang="ru-RU" sz="1400" dirty="0"/>
        </a:p>
      </dgm:t>
    </dgm:pt>
    <dgm:pt modelId="{0CD9A83C-A459-4D89-83D5-2FC24FE51CCC}" type="parTrans" cxnId="{838C854E-E81F-437D-8864-878B0077295E}">
      <dgm:prSet/>
      <dgm:spPr/>
      <dgm:t>
        <a:bodyPr/>
        <a:lstStyle/>
        <a:p>
          <a:endParaRPr lang="ru-RU"/>
        </a:p>
      </dgm:t>
    </dgm:pt>
    <dgm:pt modelId="{5B2D3320-1D07-4B29-B3E3-158E23A09A15}" type="sibTrans" cxnId="{838C854E-E81F-437D-8864-878B0077295E}">
      <dgm:prSet/>
      <dgm:spPr/>
      <dgm:t>
        <a:bodyPr/>
        <a:lstStyle/>
        <a:p>
          <a:endParaRPr lang="ru-RU"/>
        </a:p>
      </dgm:t>
    </dgm:pt>
    <dgm:pt modelId="{BDF36588-229C-4945-B81F-A13DA132B381}">
      <dgm:prSet phldrT="[Текст]" custT="1"/>
      <dgm:spPr/>
      <dgm:t>
        <a:bodyPr/>
        <a:lstStyle/>
        <a:p>
          <a:r>
            <a:rPr lang="ru-RU" sz="1400" dirty="0" smtClean="0"/>
            <a:t>Определение языков и формирование представлений</a:t>
          </a:r>
          <a:endParaRPr lang="ru-RU" sz="1400" dirty="0"/>
        </a:p>
      </dgm:t>
    </dgm:pt>
    <dgm:pt modelId="{97CE85D5-FA1B-4A97-BD70-FBEC4B645025}" type="parTrans" cxnId="{BE30613A-BE66-481C-A910-F4744CA6B0C1}">
      <dgm:prSet/>
      <dgm:spPr/>
      <dgm:t>
        <a:bodyPr/>
        <a:lstStyle/>
        <a:p>
          <a:endParaRPr lang="ru-RU"/>
        </a:p>
      </dgm:t>
    </dgm:pt>
    <dgm:pt modelId="{5E379994-33F6-49CA-B5FC-E19B24045AA6}" type="sibTrans" cxnId="{BE30613A-BE66-481C-A910-F4744CA6B0C1}">
      <dgm:prSet/>
      <dgm:spPr/>
      <dgm:t>
        <a:bodyPr/>
        <a:lstStyle/>
        <a:p>
          <a:endParaRPr lang="ru-RU"/>
        </a:p>
      </dgm:t>
    </dgm:pt>
    <dgm:pt modelId="{E847962D-B538-4803-AA39-20A0E86FBF5C}" type="pres">
      <dgm:prSet presAssocID="{A0B07FCD-C580-4090-8A07-23C00F5050B6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D3EC33-689F-4D3F-AF5B-41DE97DC6F43}" type="pres">
      <dgm:prSet presAssocID="{A0B07FCD-C580-4090-8A07-23C00F5050B6}" presName="arrow" presStyleLbl="bgShp" presStyleIdx="0" presStyleCnt="1"/>
      <dgm:spPr/>
    </dgm:pt>
    <dgm:pt modelId="{88E2C569-B0DB-4C3D-8A15-58949D48E7E3}" type="pres">
      <dgm:prSet presAssocID="{A0B07FCD-C580-4090-8A07-23C00F5050B6}" presName="arrowDiagram5" presStyleCnt="0"/>
      <dgm:spPr/>
    </dgm:pt>
    <dgm:pt modelId="{D4388723-3DB2-482F-86BB-D79D8566F506}" type="pres">
      <dgm:prSet presAssocID="{1CA0A82F-2A23-46F0-BD71-4EC9510357F3}" presName="bullet5a" presStyleLbl="node1" presStyleIdx="0" presStyleCnt="5"/>
      <dgm:spPr/>
    </dgm:pt>
    <dgm:pt modelId="{6FE0B5B8-A762-49BF-BD69-D73E6D03C5F9}" type="pres">
      <dgm:prSet presAssocID="{1CA0A82F-2A23-46F0-BD71-4EC9510357F3}" presName="textBox5a" presStyleLbl="revTx" presStyleIdx="0" presStyleCnt="5" custScaleX="136372" custScaleY="82449" custLinFactNeighborX="23024" custLinFactNeighborY="-93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138303-3ED3-4C4C-B0CA-7DDDC0A1E127}" type="pres">
      <dgm:prSet presAssocID="{2B30A00A-1500-4F9B-AC52-7058A768BBB8}" presName="bullet5b" presStyleLbl="node1" presStyleIdx="1" presStyleCnt="5"/>
      <dgm:spPr/>
    </dgm:pt>
    <dgm:pt modelId="{D95D452C-CC78-407F-81DE-BF7A873A47EC}" type="pres">
      <dgm:prSet presAssocID="{2B30A00A-1500-4F9B-AC52-7058A768BBB8}" presName="textBox5b" presStyleLbl="revTx" presStyleIdx="1" presStyleCnt="5" custScaleY="61638" custLinFactNeighborY="-181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3623E0-7584-42CF-8FDE-370CEDEEACF9}" type="pres">
      <dgm:prSet presAssocID="{BDF36588-229C-4945-B81F-A13DA132B381}" presName="bullet5c" presStyleLbl="node1" presStyleIdx="2" presStyleCnt="5"/>
      <dgm:spPr/>
    </dgm:pt>
    <dgm:pt modelId="{4ECA291B-C63F-4FD2-92F0-B80138A41EA7}" type="pres">
      <dgm:prSet presAssocID="{BDF36588-229C-4945-B81F-A13DA132B381}" presName="textBox5c" presStyleLbl="revTx" presStyleIdx="2" presStyleCnt="5" custScaleX="123625" custLinFactNeighborX="103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52D46B-7082-4843-8A0A-E79CDAAAC4E0}" type="pres">
      <dgm:prSet presAssocID="{F251A380-6888-41AE-8F6B-44CA71EDEDE0}" presName="bullet5d" presStyleLbl="node1" presStyleIdx="3" presStyleCnt="5"/>
      <dgm:spPr/>
    </dgm:pt>
    <dgm:pt modelId="{4AFCFDF6-931F-4453-BDC0-41DA3943ED60}" type="pres">
      <dgm:prSet presAssocID="{F251A380-6888-41AE-8F6B-44CA71EDEDE0}" presName="textBox5d" presStyleLbl="revTx" presStyleIdx="3" presStyleCnt="5" custScaleX="121673" custScaleY="52263" custLinFactNeighborX="9944" custLinFactNeighborY="-213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C54F63-531B-45BE-8D1D-37BBAE3A853A}" type="pres">
      <dgm:prSet presAssocID="{D94D7F06-F466-428E-8170-7B87E7B2B432}" presName="bullet5e" presStyleLbl="node1" presStyleIdx="4" presStyleCnt="5"/>
      <dgm:spPr/>
    </dgm:pt>
    <dgm:pt modelId="{BCCD01B5-4CF4-4D85-8375-9BDBAD54C9B7}" type="pres">
      <dgm:prSet presAssocID="{D94D7F06-F466-428E-8170-7B87E7B2B432}" presName="textBox5e" presStyleLbl="revTx" presStyleIdx="4" presStyleCnt="5" custScaleX="120548" custLinFactNeighborX="101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D3BA8D-4F0A-46C8-B8FE-8F8DC69B8C8D}" type="presOf" srcId="{2B30A00A-1500-4F9B-AC52-7058A768BBB8}" destId="{D95D452C-CC78-407F-81DE-BF7A873A47EC}" srcOrd="0" destOrd="0" presId="urn:microsoft.com/office/officeart/2005/8/layout/arrow2"/>
    <dgm:cxn modelId="{4A70AE84-8D46-43F2-BC2D-D084A0BAD0BC}" srcId="{A0B07FCD-C580-4090-8A07-23C00F5050B6}" destId="{D94D7F06-F466-428E-8170-7B87E7B2B432}" srcOrd="4" destOrd="0" parTransId="{B888526A-40BC-4C3B-B099-A3453BBB0BEB}" sibTransId="{5F710B55-E175-4280-84B3-7071A4527AF0}"/>
    <dgm:cxn modelId="{5CECB874-A5B2-4BF6-A9A4-A652EF656672}" type="presOf" srcId="{A0B07FCD-C580-4090-8A07-23C00F5050B6}" destId="{E847962D-B538-4803-AA39-20A0E86FBF5C}" srcOrd="0" destOrd="0" presId="urn:microsoft.com/office/officeart/2005/8/layout/arrow2"/>
    <dgm:cxn modelId="{97258814-49CF-4383-8C2E-365D2E7A7058}" type="presOf" srcId="{BDF36588-229C-4945-B81F-A13DA132B381}" destId="{4ECA291B-C63F-4FD2-92F0-B80138A41EA7}" srcOrd="0" destOrd="0" presId="urn:microsoft.com/office/officeart/2005/8/layout/arrow2"/>
    <dgm:cxn modelId="{DF13BE71-AFE5-4509-B35B-94C9FABD8E02}" srcId="{A0B07FCD-C580-4090-8A07-23C00F5050B6}" destId="{2B30A00A-1500-4F9B-AC52-7058A768BBB8}" srcOrd="1" destOrd="0" parTransId="{8FDF118F-E12A-41EA-9280-1C366E15C534}" sibTransId="{057663F4-BC42-44CE-B5FF-1ABC77BF16CC}"/>
    <dgm:cxn modelId="{4B59B5B0-DAD8-4D08-8653-B361E5450FA2}" type="presOf" srcId="{D94D7F06-F466-428E-8170-7B87E7B2B432}" destId="{BCCD01B5-4CF4-4D85-8375-9BDBAD54C9B7}" srcOrd="0" destOrd="0" presId="urn:microsoft.com/office/officeart/2005/8/layout/arrow2"/>
    <dgm:cxn modelId="{FAF983E5-3D13-47A7-9E34-AE3ED9F667DC}" type="presOf" srcId="{F251A380-6888-41AE-8F6B-44CA71EDEDE0}" destId="{4AFCFDF6-931F-4453-BDC0-41DA3943ED60}" srcOrd="0" destOrd="0" presId="urn:microsoft.com/office/officeart/2005/8/layout/arrow2"/>
    <dgm:cxn modelId="{BE30613A-BE66-481C-A910-F4744CA6B0C1}" srcId="{A0B07FCD-C580-4090-8A07-23C00F5050B6}" destId="{BDF36588-229C-4945-B81F-A13DA132B381}" srcOrd="2" destOrd="0" parTransId="{97CE85D5-FA1B-4A97-BD70-FBEC4B645025}" sibTransId="{5E379994-33F6-49CA-B5FC-E19B24045AA6}"/>
    <dgm:cxn modelId="{838C854E-E81F-437D-8864-878B0077295E}" srcId="{A0B07FCD-C580-4090-8A07-23C00F5050B6}" destId="{1CA0A82F-2A23-46F0-BD71-4EC9510357F3}" srcOrd="0" destOrd="0" parTransId="{0CD9A83C-A459-4D89-83D5-2FC24FE51CCC}" sibTransId="{5B2D3320-1D07-4B29-B3E3-158E23A09A15}"/>
    <dgm:cxn modelId="{4D7FB445-70D5-4699-8E87-A56FD7324316}" type="presOf" srcId="{1CA0A82F-2A23-46F0-BD71-4EC9510357F3}" destId="{6FE0B5B8-A762-49BF-BD69-D73E6D03C5F9}" srcOrd="0" destOrd="0" presId="urn:microsoft.com/office/officeart/2005/8/layout/arrow2"/>
    <dgm:cxn modelId="{89EF65E4-A15F-42E0-8837-587B8604D47B}" srcId="{A0B07FCD-C580-4090-8A07-23C00F5050B6}" destId="{F251A380-6888-41AE-8F6B-44CA71EDEDE0}" srcOrd="3" destOrd="0" parTransId="{55F5ED03-42D1-4F83-A6DB-7D39CF3559DB}" sibTransId="{CD81A853-6BE2-447A-8EF0-253957A1F817}"/>
    <dgm:cxn modelId="{CC6FC58E-59B7-43D6-880A-6103DB16D3C2}" type="presParOf" srcId="{E847962D-B538-4803-AA39-20A0E86FBF5C}" destId="{92D3EC33-689F-4D3F-AF5B-41DE97DC6F43}" srcOrd="0" destOrd="0" presId="urn:microsoft.com/office/officeart/2005/8/layout/arrow2"/>
    <dgm:cxn modelId="{960A868B-2B06-4B92-BAAC-34113432284B}" type="presParOf" srcId="{E847962D-B538-4803-AA39-20A0E86FBF5C}" destId="{88E2C569-B0DB-4C3D-8A15-58949D48E7E3}" srcOrd="1" destOrd="0" presId="urn:microsoft.com/office/officeart/2005/8/layout/arrow2"/>
    <dgm:cxn modelId="{D5D38EF4-0614-4BC8-B832-F90CDCC3935C}" type="presParOf" srcId="{88E2C569-B0DB-4C3D-8A15-58949D48E7E3}" destId="{D4388723-3DB2-482F-86BB-D79D8566F506}" srcOrd="0" destOrd="0" presId="urn:microsoft.com/office/officeart/2005/8/layout/arrow2"/>
    <dgm:cxn modelId="{88477AA0-DF8B-4269-95C7-3AECD381E80D}" type="presParOf" srcId="{88E2C569-B0DB-4C3D-8A15-58949D48E7E3}" destId="{6FE0B5B8-A762-49BF-BD69-D73E6D03C5F9}" srcOrd="1" destOrd="0" presId="urn:microsoft.com/office/officeart/2005/8/layout/arrow2"/>
    <dgm:cxn modelId="{8E51FA90-87A2-4708-8785-48B61F6786C7}" type="presParOf" srcId="{88E2C569-B0DB-4C3D-8A15-58949D48E7E3}" destId="{02138303-3ED3-4C4C-B0CA-7DDDC0A1E127}" srcOrd="2" destOrd="0" presId="urn:microsoft.com/office/officeart/2005/8/layout/arrow2"/>
    <dgm:cxn modelId="{4C762DBB-3910-4D0B-A4CA-5805894E6235}" type="presParOf" srcId="{88E2C569-B0DB-4C3D-8A15-58949D48E7E3}" destId="{D95D452C-CC78-407F-81DE-BF7A873A47EC}" srcOrd="3" destOrd="0" presId="urn:microsoft.com/office/officeart/2005/8/layout/arrow2"/>
    <dgm:cxn modelId="{C5F2419F-9361-4849-8D2E-35628F2AF078}" type="presParOf" srcId="{88E2C569-B0DB-4C3D-8A15-58949D48E7E3}" destId="{553623E0-7584-42CF-8FDE-370CEDEEACF9}" srcOrd="4" destOrd="0" presId="urn:microsoft.com/office/officeart/2005/8/layout/arrow2"/>
    <dgm:cxn modelId="{E7024F44-6381-4764-8F68-06CEFADBF992}" type="presParOf" srcId="{88E2C569-B0DB-4C3D-8A15-58949D48E7E3}" destId="{4ECA291B-C63F-4FD2-92F0-B80138A41EA7}" srcOrd="5" destOrd="0" presId="urn:microsoft.com/office/officeart/2005/8/layout/arrow2"/>
    <dgm:cxn modelId="{08F4A98C-9FA5-436F-A73A-13B26E60E713}" type="presParOf" srcId="{88E2C569-B0DB-4C3D-8A15-58949D48E7E3}" destId="{B652D46B-7082-4843-8A0A-E79CDAAAC4E0}" srcOrd="6" destOrd="0" presId="urn:microsoft.com/office/officeart/2005/8/layout/arrow2"/>
    <dgm:cxn modelId="{DB5FA377-4B49-4963-AA15-70777F211B80}" type="presParOf" srcId="{88E2C569-B0DB-4C3D-8A15-58949D48E7E3}" destId="{4AFCFDF6-931F-4453-BDC0-41DA3943ED60}" srcOrd="7" destOrd="0" presId="urn:microsoft.com/office/officeart/2005/8/layout/arrow2"/>
    <dgm:cxn modelId="{EB8AA89C-0379-44BA-B9D5-090D07B05BC1}" type="presParOf" srcId="{88E2C569-B0DB-4C3D-8A15-58949D48E7E3}" destId="{BCC54F63-531B-45BE-8D1D-37BBAE3A853A}" srcOrd="8" destOrd="0" presId="urn:microsoft.com/office/officeart/2005/8/layout/arrow2"/>
    <dgm:cxn modelId="{216C5B71-176B-4EFC-867B-C1022D5ED71A}" type="presParOf" srcId="{88E2C569-B0DB-4C3D-8A15-58949D48E7E3}" destId="{BCCD01B5-4CF4-4D85-8375-9BDBAD54C9B7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D3EC33-689F-4D3F-AF5B-41DE97DC6F43}">
      <dsp:nvSpPr>
        <dsp:cNvPr id="0" name=""/>
        <dsp:cNvSpPr/>
      </dsp:nvSpPr>
      <dsp:spPr>
        <a:xfrm>
          <a:off x="419630" y="0"/>
          <a:ext cx="7241540" cy="4525963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388723-3DB2-482F-86BB-D79D8566F506}">
      <dsp:nvSpPr>
        <dsp:cNvPr id="0" name=""/>
        <dsp:cNvSpPr/>
      </dsp:nvSpPr>
      <dsp:spPr>
        <a:xfrm>
          <a:off x="1132921" y="3365506"/>
          <a:ext cx="166555" cy="16655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E0B5B8-A762-49BF-BD69-D73E6D03C5F9}">
      <dsp:nvSpPr>
        <dsp:cNvPr id="0" name=""/>
        <dsp:cNvSpPr/>
      </dsp:nvSpPr>
      <dsp:spPr>
        <a:xfrm>
          <a:off x="1262094" y="3442132"/>
          <a:ext cx="1293681" cy="8881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54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Извлечение</a:t>
          </a:r>
          <a:endParaRPr lang="ru-RU" sz="1400" kern="1200" dirty="0"/>
        </a:p>
      </dsp:txBody>
      <dsp:txXfrm>
        <a:off x="1262094" y="3442132"/>
        <a:ext cx="1293681" cy="888123"/>
      </dsp:txXfrm>
    </dsp:sp>
    <dsp:sp modelId="{02138303-3ED3-4C4C-B0CA-7DDDC0A1E127}">
      <dsp:nvSpPr>
        <dsp:cNvPr id="0" name=""/>
        <dsp:cNvSpPr/>
      </dsp:nvSpPr>
      <dsp:spPr>
        <a:xfrm>
          <a:off x="2034493" y="2499236"/>
          <a:ext cx="260695" cy="2606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5D452C-CC78-407F-81DE-BF7A873A47EC}">
      <dsp:nvSpPr>
        <dsp:cNvPr id="0" name=""/>
        <dsp:cNvSpPr/>
      </dsp:nvSpPr>
      <dsp:spPr>
        <a:xfrm>
          <a:off x="2164841" y="2650046"/>
          <a:ext cx="1202095" cy="11688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137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Разбор и очистка</a:t>
          </a:r>
          <a:endParaRPr lang="ru-RU" sz="1400" kern="1200" dirty="0"/>
        </a:p>
      </dsp:txBody>
      <dsp:txXfrm>
        <a:off x="2164841" y="2650046"/>
        <a:ext cx="1202095" cy="1168889"/>
      </dsp:txXfrm>
    </dsp:sp>
    <dsp:sp modelId="{553623E0-7584-42CF-8FDE-370CEDEEACF9}">
      <dsp:nvSpPr>
        <dsp:cNvPr id="0" name=""/>
        <dsp:cNvSpPr/>
      </dsp:nvSpPr>
      <dsp:spPr>
        <a:xfrm>
          <a:off x="3193140" y="1808574"/>
          <a:ext cx="347593" cy="3475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CA291B-C63F-4FD2-92F0-B80138A41EA7}">
      <dsp:nvSpPr>
        <dsp:cNvPr id="0" name=""/>
        <dsp:cNvSpPr/>
      </dsp:nvSpPr>
      <dsp:spPr>
        <a:xfrm>
          <a:off x="3345854" y="1982371"/>
          <a:ext cx="1727804" cy="25435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83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Определение языков и формирование представлений</a:t>
          </a:r>
          <a:endParaRPr lang="ru-RU" sz="1400" kern="1200" dirty="0"/>
        </a:p>
      </dsp:txBody>
      <dsp:txXfrm>
        <a:off x="3345854" y="1982371"/>
        <a:ext cx="1727804" cy="2543591"/>
      </dsp:txXfrm>
    </dsp:sp>
    <dsp:sp modelId="{B652D46B-7082-4843-8A0A-E79CDAAAC4E0}">
      <dsp:nvSpPr>
        <dsp:cNvPr id="0" name=""/>
        <dsp:cNvSpPr/>
      </dsp:nvSpPr>
      <dsp:spPr>
        <a:xfrm>
          <a:off x="4540066" y="1269080"/>
          <a:ext cx="448975" cy="44897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FCFDF6-931F-4453-BDC0-41DA3943ED60}">
      <dsp:nvSpPr>
        <dsp:cNvPr id="0" name=""/>
        <dsp:cNvSpPr/>
      </dsp:nvSpPr>
      <dsp:spPr>
        <a:xfrm>
          <a:off x="4751628" y="1569908"/>
          <a:ext cx="1762199" cy="1584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7903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Накопление, консолидация и индексирование</a:t>
          </a:r>
          <a:endParaRPr lang="ru-RU" sz="1400" kern="1200" dirty="0"/>
        </a:p>
      </dsp:txBody>
      <dsp:txXfrm>
        <a:off x="4751628" y="1569908"/>
        <a:ext cx="1762199" cy="1584820"/>
      </dsp:txXfrm>
    </dsp:sp>
    <dsp:sp modelId="{BCC54F63-531B-45BE-8D1D-37BBAE3A853A}">
      <dsp:nvSpPr>
        <dsp:cNvPr id="0" name=""/>
        <dsp:cNvSpPr/>
      </dsp:nvSpPr>
      <dsp:spPr>
        <a:xfrm>
          <a:off x="5926821" y="908813"/>
          <a:ext cx="572081" cy="5720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CD01B5-4CF4-4D85-8375-9BDBAD54C9B7}">
      <dsp:nvSpPr>
        <dsp:cNvPr id="0" name=""/>
        <dsp:cNvSpPr/>
      </dsp:nvSpPr>
      <dsp:spPr>
        <a:xfrm>
          <a:off x="6210472" y="1194854"/>
          <a:ext cx="1745906" cy="33311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3134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Формирование метаданных</a:t>
          </a:r>
          <a:endParaRPr lang="ru-RU" sz="1400" kern="1200" dirty="0"/>
        </a:p>
      </dsp:txBody>
      <dsp:txXfrm>
        <a:off x="6210472" y="1194854"/>
        <a:ext cx="1745906" cy="33311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570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3372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570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6218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570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3372" y="6456218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fld id="{13FA3245-C637-486E-A3B2-B56F81823D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02292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00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3372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30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0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664" y="3228896"/>
            <a:ext cx="7941310" cy="305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00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218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00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3372" y="6456218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fld id="{22FAFAB7-FB89-4EDB-B02D-23DE86DC2C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32724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9AD9D29-97E0-4E8C-B3D4-8B9B95BACBDF}" type="slidenum">
              <a:rPr lang="ru-RU" altLang="ru-RU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</a:pPr>
              <a:t>1</a:t>
            </a:fld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endParaRPr lang="ru-RU" alt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5623372" y="6456218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91C72B3-A428-4924-87FC-EF6024FF6612}" type="slidenum">
              <a:rPr lang="ru-RU" altLang="ru-RU"/>
              <a:pPr algn="r" eaLnBrk="1" hangingPunct="1">
                <a:spcBef>
                  <a:spcPct val="0"/>
                </a:spcBef>
              </a:pPr>
              <a:t>13</a:t>
            </a:fld>
            <a:endParaRPr lang="ru-RU" altLang="ru-RU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 txBox="1">
            <a:spLocks noGrp="1" noChangeArrowheads="1"/>
          </p:cNvSpPr>
          <p:nvPr/>
        </p:nvSpPr>
        <p:spPr bwMode="auto">
          <a:xfrm>
            <a:off x="5623372" y="6456218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9B786BA-5039-4BB2-B752-1F6654F4D66C}" type="slidenum">
              <a:rPr lang="ru-RU" altLang="ru-RU" sz="1200"/>
              <a:pPr eaLnBrk="1" hangingPunct="1"/>
              <a:t>19</a:t>
            </a:fld>
            <a:endParaRPr lang="ru-RU" altLang="ru-RU" sz="120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FAFAB7-FB89-4EDB-B02D-23DE86DC2C5D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 txBox="1">
            <a:spLocks noGrp="1" noChangeArrowheads="1"/>
          </p:cNvSpPr>
          <p:nvPr/>
        </p:nvSpPr>
        <p:spPr bwMode="auto">
          <a:xfrm>
            <a:off x="5623372" y="6456218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47438D0-9F10-49BE-968E-90127683BD82}" type="slidenum">
              <a:rPr lang="ru-RU" altLang="ru-RU" sz="1200"/>
              <a:pPr eaLnBrk="1" hangingPunct="1"/>
              <a:t>23</a:t>
            </a:fld>
            <a:endParaRPr lang="ru-RU" altLang="ru-RU" sz="120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 txBox="1">
            <a:spLocks noGrp="1" noChangeArrowheads="1"/>
          </p:cNvSpPr>
          <p:nvPr/>
        </p:nvSpPr>
        <p:spPr bwMode="auto">
          <a:xfrm>
            <a:off x="5623372" y="6456218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5AD180C-853E-456F-82BF-89D654A7A934}" type="slidenum">
              <a:rPr lang="ru-RU" altLang="ru-RU" sz="1200"/>
              <a:pPr eaLnBrk="1" hangingPunct="1"/>
              <a:t>24</a:t>
            </a:fld>
            <a:endParaRPr lang="ru-RU" altLang="ru-RU" sz="120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FAFAB7-FB89-4EDB-B02D-23DE86DC2C5D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 txBox="1">
            <a:spLocks noGrp="1" noChangeArrowheads="1"/>
          </p:cNvSpPr>
          <p:nvPr/>
        </p:nvSpPr>
        <p:spPr bwMode="auto">
          <a:xfrm>
            <a:off x="5623372" y="6456218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BCEA81C-2714-4511-9ED4-8630F845FA56}" type="slidenum">
              <a:rPr lang="ru-RU" altLang="ru-RU"/>
              <a:pPr algn="r" eaLnBrk="1" hangingPunct="1">
                <a:spcBef>
                  <a:spcPct val="0"/>
                </a:spcBef>
              </a:pPr>
              <a:t>3</a:t>
            </a:fld>
            <a:endParaRPr lang="ru-RU" altLang="ru-RU" dirty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 dirty="0" smtClean="0"/>
              <a:t>Другая картинка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 txBox="1">
            <a:spLocks noGrp="1" noChangeArrowheads="1"/>
          </p:cNvSpPr>
          <p:nvPr/>
        </p:nvSpPr>
        <p:spPr bwMode="auto">
          <a:xfrm>
            <a:off x="5623372" y="6456218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BCEA81C-2714-4511-9ED4-8630F845FA56}" type="slidenum">
              <a:rPr lang="ru-RU" altLang="ru-RU"/>
              <a:pPr algn="r" eaLnBrk="1" hangingPunct="1">
                <a:spcBef>
                  <a:spcPct val="0"/>
                </a:spcBef>
              </a:pPr>
              <a:t>4</a:t>
            </a:fld>
            <a:endParaRPr lang="ru-RU" altLang="ru-RU" dirty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 dirty="0" smtClean="0"/>
              <a:t>Другая картинка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 txBox="1">
            <a:spLocks noGrp="1" noChangeArrowheads="1"/>
          </p:cNvSpPr>
          <p:nvPr/>
        </p:nvSpPr>
        <p:spPr bwMode="auto">
          <a:xfrm>
            <a:off x="5623372" y="6456218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31F611B-BE56-4E89-AEE0-4099C13D7599}" type="slidenum">
              <a:rPr lang="ru-RU" altLang="ru-RU" sz="1200"/>
              <a:pPr eaLnBrk="1" hangingPunct="1"/>
              <a:t>5</a:t>
            </a:fld>
            <a:endParaRPr lang="ru-RU" altLang="ru-RU" sz="120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 txBox="1">
            <a:spLocks noGrp="1" noChangeArrowheads="1"/>
          </p:cNvSpPr>
          <p:nvPr/>
        </p:nvSpPr>
        <p:spPr bwMode="auto">
          <a:xfrm>
            <a:off x="5623372" y="6456218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7D86549-B07C-4B9B-A884-922C94817544}" type="slidenum">
              <a:rPr lang="ru-RU" altLang="ru-RU" sz="1200"/>
              <a:pPr eaLnBrk="1" hangingPunct="1"/>
              <a:t>8</a:t>
            </a:fld>
            <a:endParaRPr lang="ru-RU" altLang="ru-RU" sz="120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76090D-1CA8-49CF-8D2A-4B17F4F324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6239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34D89-21E7-483A-91FA-3D84584D25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2377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502BCA-E88B-45E3-8115-C5F9A92FB4B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40236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52AB8-22FC-4B66-BFF8-93721468B5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60216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A62EC-D1CE-4263-86B5-FB93E61ECF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64313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94D138-7E4D-4ADF-A841-139E01458F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6822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432B8-F071-4DBA-876A-281586A20C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80461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53D4D-49F2-4BF3-967E-599751233F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9238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53DE0E-7826-460C-92FD-9539962835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0769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39E05-EE6D-42E8-946A-129E138015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4382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8C977-E468-46EF-B9F8-3897585821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57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30864F-37D0-47C3-8D9B-167B639659B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86390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3F38A-CEAB-4E9B-ACFF-1397EBF0E0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0096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64734-A6F7-4657-B1F2-8E27F14D44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0244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BBCB0-5B91-467C-9AC6-F7D92B80C4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2630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1ADD8-5305-41FB-AAC3-089DC54DFA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6318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685A88-547F-46F2-86E9-235CC9A7A1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5802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4A5CD6-6C43-4E20-9799-7DE6F1F722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7975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42980-B8E0-4FA7-A2CB-0B3256EF1F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6203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163FD0-1977-429E-BA10-DF05381C96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8841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9A756-400F-40E7-A26C-116837D906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5748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6F04E0-587F-4E2E-862E-762502A7AD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223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504904-B905-4D69-BFDA-CE7027352C5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49499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28F24-5800-4145-A2FC-4FFD8BA29A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305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D4E9A-D0E7-477C-9D33-221B0F0C95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3744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F4336E-5E41-4331-A456-92C234E2C3F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8683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1079E-5DD7-4507-AC86-126E6E3724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3142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53B2F-ED1A-4439-9B56-8F1D4A2C45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399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ABE137-B1E2-4B11-B043-A7A6FDA222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453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17D5-9DC5-4178-81BD-5C01AC0630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3127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17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2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42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42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fld id="{BB510982-4B03-4856-A18F-B88265DBCC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2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2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2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0AB7BB63-752F-4BD0-94B6-55DC30A61F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139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4.jpeg"/><Relationship Id="rId4" Type="http://schemas.openxmlformats.org/officeDocument/2006/relationships/image" Target="../media/image23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File:Yellow_Pages_logo.svg" TargetMode="External"/><Relationship Id="rId3" Type="http://schemas.openxmlformats.org/officeDocument/2006/relationships/hyperlink" Target="http://www.archive.org/" TargetMode="External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hyperlink" Target="http://pds.jpl.nasa.gov/index.shtml" TargetMode="External"/><Relationship Id="rId4" Type="http://schemas.openxmlformats.org/officeDocument/2006/relationships/image" Target="../media/image25.png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4.emf"/><Relationship Id="rId4" Type="http://schemas.openxmlformats.org/officeDocument/2006/relationships/oleObject" Target="../embeddings/oleObject2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emf"/><Relationship Id="rId3" Type="http://schemas.openxmlformats.org/officeDocument/2006/relationships/image" Target="../media/image46.emf"/><Relationship Id="rId7" Type="http://schemas.openxmlformats.org/officeDocument/2006/relationships/image" Target="../media/image50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emf"/><Relationship Id="rId5" Type="http://schemas.openxmlformats.org/officeDocument/2006/relationships/image" Target="../media/image48.emf"/><Relationship Id="rId4" Type="http://schemas.openxmlformats.org/officeDocument/2006/relationships/image" Target="../media/image47.emf"/><Relationship Id="rId9" Type="http://schemas.openxmlformats.org/officeDocument/2006/relationships/image" Target="../media/image5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3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ytech.ru/" TargetMode="External"/><Relationship Id="rId2" Type="http://schemas.openxmlformats.org/officeDocument/2006/relationships/hyperlink" Target="mailto:info@sytech.ru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024" descr="logo SyTech_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2520950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68313" y="1411288"/>
            <a:ext cx="8351837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rgbClr val="993300"/>
                </a:solidFill>
              </a:rPr>
              <a:t>Компания «САЙТЭК»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051050" y="3276600"/>
            <a:ext cx="5113338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rgbClr val="000000"/>
                </a:solidFill>
              </a:rPr>
              <a:t>Технологии интеллектуальной обработки данных</a:t>
            </a:r>
          </a:p>
        </p:txBody>
      </p:sp>
    </p:spTree>
    <p:extLst>
      <p:ext uri="{BB962C8B-B14F-4D97-AF65-F5344CB8AC3E}">
        <p14:creationId xmlns:p14="http://schemas.microsoft.com/office/powerpoint/2010/main" val="25292447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>
            <a:spAutoFit/>
          </a:bodyPr>
          <a:lstStyle/>
          <a:p>
            <a:pPr algn="r"/>
            <a:endParaRPr lang="ru-RU" dirty="0"/>
          </a:p>
        </p:txBody>
      </p:sp>
      <p:graphicFrame>
        <p:nvGraphicFramePr>
          <p:cNvPr id="3075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6962780"/>
              </p:ext>
            </p:extLst>
          </p:nvPr>
        </p:nvGraphicFramePr>
        <p:xfrm>
          <a:off x="468678" y="1149778"/>
          <a:ext cx="8102228" cy="53035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235" name="Visio" r:id="rId3" imgW="14554493" imgH="9517434" progId="Visio.Drawing.11">
                  <p:embed/>
                </p:oleObj>
              </mc:Choice>
              <mc:Fallback>
                <p:oleObj name="Visio" r:id="rId3" imgW="14554493" imgH="9517434" progId="Visio.Drawing.11">
                  <p:embed/>
                  <p:pic>
                    <p:nvPicPr>
                      <p:cNvPr id="0" name="Picture 2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678" y="1149778"/>
                        <a:ext cx="8102228" cy="530355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23660" y="202853"/>
            <a:ext cx="9167659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 </a:t>
            </a:r>
            <a:r>
              <a:rPr lang="ru-RU" sz="24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Распределенная обработка больших </a:t>
            </a:r>
            <a:r>
              <a:rPr lang="ru-RU" sz="24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информационных </a:t>
            </a:r>
            <a:r>
              <a:rPr lang="ru-RU" sz="24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массивов – технология </a:t>
            </a:r>
            <a:r>
              <a:rPr lang="ru-RU" sz="24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</a:t>
            </a:r>
            <a:r>
              <a:rPr lang="en-US" sz="2400" b="1" dirty="0" err="1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MapReduce</a:t>
            </a:r>
            <a:r>
              <a:rPr lang="ru-RU" sz="24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»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0" y="6643710"/>
            <a:ext cx="6156176" cy="214290"/>
          </a:xfrm>
          <a:prstGeom prst="rect">
            <a:avLst/>
          </a:prstGeom>
          <a:solidFill>
            <a:srgbClr val="A93E1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Технология распределенной обработки больших </a:t>
            </a:r>
            <a:r>
              <a:rPr lang="ru-RU" sz="1200" b="1" dirty="0">
                <a:solidFill>
                  <a:schemeClr val="bg1"/>
                </a:solidFill>
                <a:latin typeface="Arial" pitchFamily="34" charset="0"/>
              </a:rPr>
              <a:t>информационных </a:t>
            </a: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массивов</a:t>
            </a:r>
          </a:p>
        </p:txBody>
      </p:sp>
      <p:pic>
        <p:nvPicPr>
          <p:cNvPr id="6" name="Picture 2" descr="Hadoo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5877272"/>
            <a:ext cx="2630388" cy="6225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71550" y="1566863"/>
            <a:ext cx="8229600" cy="4525962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spcBef>
                <a:spcPct val="90000"/>
              </a:spcBef>
              <a:buFont typeface="Wingdings" pitchFamily="2" charset="2"/>
              <a:buChar char=" "/>
            </a:pPr>
            <a:r>
              <a:rPr lang="en-US" altLang="ru-RU" sz="2400" b="1" dirty="0" smtClean="0"/>
              <a:t>Internet Archive </a:t>
            </a:r>
            <a:r>
              <a:rPr lang="en-US" altLang="ru-RU" sz="2400" dirty="0" smtClean="0"/>
              <a:t>– </a:t>
            </a:r>
            <a:r>
              <a:rPr lang="ru-RU" altLang="ru-RU" sz="2400" dirty="0" smtClean="0"/>
              <a:t>более 150 млрд. страниц</a:t>
            </a:r>
            <a:r>
              <a:rPr lang="en-US" altLang="ru-RU" sz="2400" dirty="0" smtClean="0"/>
              <a:t> </a:t>
            </a:r>
            <a:r>
              <a:rPr lang="ru-RU" altLang="ru-RU" sz="2400" dirty="0" smtClean="0"/>
              <a:t>           за период </a:t>
            </a:r>
            <a:r>
              <a:rPr lang="en-US" altLang="ru-RU" sz="2400" dirty="0" smtClean="0"/>
              <a:t>c 1996</a:t>
            </a:r>
            <a:r>
              <a:rPr lang="ru-RU" altLang="ru-RU" sz="2400" dirty="0" smtClean="0"/>
              <a:t> года по настоящий момент, включая тексты, графику, звук, видео и программы</a:t>
            </a:r>
          </a:p>
          <a:p>
            <a:pPr marL="533400" indent="-533400">
              <a:lnSpc>
                <a:spcPct val="90000"/>
              </a:lnSpc>
              <a:spcBef>
                <a:spcPct val="90000"/>
              </a:spcBef>
              <a:buFont typeface="Wingdings" pitchFamily="2" charset="2"/>
              <a:buChar char=" "/>
            </a:pPr>
            <a:r>
              <a:rPr lang="en-US" altLang="ru-RU" sz="2400" b="1" dirty="0" smtClean="0"/>
              <a:t>The Planetary Data System </a:t>
            </a:r>
            <a:r>
              <a:rPr lang="en-US" altLang="ru-RU" sz="2400" dirty="0" smtClean="0"/>
              <a:t>– </a:t>
            </a:r>
            <a:r>
              <a:rPr lang="ru-RU" altLang="ru-RU" sz="2400" dirty="0" smtClean="0"/>
              <a:t>открытые результаты космических исследований</a:t>
            </a:r>
          </a:p>
          <a:p>
            <a:pPr marL="533400" indent="-533400">
              <a:lnSpc>
                <a:spcPct val="90000"/>
              </a:lnSpc>
              <a:spcBef>
                <a:spcPct val="90000"/>
              </a:spcBef>
              <a:buFont typeface="Wingdings" pitchFamily="2" charset="2"/>
              <a:buChar char=" "/>
            </a:pPr>
            <a:r>
              <a:rPr lang="en-US" altLang="ru-RU" sz="2400" b="1" dirty="0" smtClean="0"/>
              <a:t>AOL </a:t>
            </a:r>
            <a:r>
              <a:rPr lang="en-US" altLang="ru-RU" sz="2400" dirty="0" smtClean="0"/>
              <a:t>– </a:t>
            </a:r>
            <a:r>
              <a:rPr lang="ru-RU" altLang="ru-RU" sz="2400" dirty="0" smtClean="0"/>
              <a:t>компания-владелец социальной сети </a:t>
            </a:r>
            <a:r>
              <a:rPr lang="en-US" altLang="ru-RU" sz="2400" dirty="0" smtClean="0"/>
              <a:t>Bebo, </a:t>
            </a:r>
            <a:r>
              <a:rPr lang="ru-RU" altLang="ru-RU" sz="2400" dirty="0" smtClean="0"/>
              <a:t>интернет-пейджера </a:t>
            </a:r>
            <a:r>
              <a:rPr lang="en-US" altLang="ru-RU" sz="2400" dirty="0" smtClean="0"/>
              <a:t>AIM, </a:t>
            </a:r>
            <a:r>
              <a:rPr lang="ru-RU" altLang="ru-RU" sz="2400" dirty="0" smtClean="0"/>
              <a:t>каталога ссылок всемирной паутины – </a:t>
            </a:r>
            <a:r>
              <a:rPr lang="en-US" altLang="ru-RU" sz="2400" dirty="0" smtClean="0"/>
              <a:t>Open Directory Project</a:t>
            </a:r>
            <a:endParaRPr lang="ru-RU" altLang="ru-RU" sz="2400" dirty="0" smtClean="0"/>
          </a:p>
          <a:p>
            <a:pPr marL="533400" indent="-533400">
              <a:lnSpc>
                <a:spcPct val="90000"/>
              </a:lnSpc>
              <a:spcBef>
                <a:spcPct val="90000"/>
              </a:spcBef>
              <a:buFont typeface="Wingdings" pitchFamily="2" charset="2"/>
              <a:buChar char=" "/>
            </a:pPr>
            <a:r>
              <a:rPr lang="en-US" altLang="ru-RU" sz="2400" b="1" dirty="0" smtClean="0"/>
              <a:t>Yellow Pages (</a:t>
            </a:r>
            <a:r>
              <a:rPr lang="ru-RU" altLang="ru-RU" sz="2400" b="1" dirty="0" smtClean="0"/>
              <a:t>«Желтые страницы») </a:t>
            </a:r>
            <a:r>
              <a:rPr lang="ru-RU" altLang="ru-RU" sz="2400" dirty="0" smtClean="0"/>
              <a:t>– каталог контактной информации по организациям в более чем 75 странах</a:t>
            </a:r>
          </a:p>
        </p:txBody>
      </p:sp>
      <p:sp>
        <p:nvSpPr>
          <p:cNvPr id="453641" name="Rectangle 9"/>
          <p:cNvSpPr>
            <a:spLocks noChangeArrowheads="1"/>
          </p:cNvSpPr>
          <p:nvPr/>
        </p:nvSpPr>
        <p:spPr bwMode="auto">
          <a:xfrm>
            <a:off x="-34925" y="131763"/>
            <a:ext cx="91440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Хранение и доступ к большим данным</a:t>
            </a:r>
            <a:r>
              <a:rPr lang="en-US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:</a:t>
            </a:r>
            <a:r>
              <a:rPr 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поисковая платформа на основе </a:t>
            </a:r>
            <a:r>
              <a:rPr lang="en-US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Apache </a:t>
            </a:r>
            <a:r>
              <a:rPr lang="en-US" sz="28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Solr</a:t>
            </a: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pic>
        <p:nvPicPr>
          <p:cNvPr id="15364" name="Picture 8" descr="Internet Archiv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" y="1739900"/>
            <a:ext cx="75247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0" descr="NASA logo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924175"/>
            <a:ext cx="8636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16" descr="AO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3357563"/>
            <a:ext cx="1944688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21" descr="220px-Yellow_Pages_logo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157788"/>
            <a:ext cx="10795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6643710"/>
            <a:ext cx="5508104" cy="214290"/>
          </a:xfrm>
          <a:prstGeom prst="rect">
            <a:avLst/>
          </a:prstGeom>
          <a:solidFill>
            <a:srgbClr val="A93E1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Технология распределенного индексирования и поиска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4184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4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750" y="1984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Схема</a:t>
            </a:r>
            <a:r>
              <a:rPr lang="ru-RU" dirty="0" smtClean="0"/>
              <a:t> </a:t>
            </a: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обработки</a:t>
            </a:r>
            <a:r>
              <a:rPr lang="en-US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больших данных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044977553"/>
              </p:ext>
            </p:extLst>
          </p:nvPr>
        </p:nvGraphicFramePr>
        <p:xfrm>
          <a:off x="323528" y="164305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388" name="TextBox 4"/>
          <p:cNvSpPr txBox="1">
            <a:spLocks noChangeArrowheads="1"/>
          </p:cNvSpPr>
          <p:nvPr/>
        </p:nvSpPr>
        <p:spPr bwMode="auto">
          <a:xfrm>
            <a:off x="7842250" y="1700213"/>
            <a:ext cx="1143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Calibri" pitchFamily="34" charset="0"/>
              </a:rPr>
              <a:t>Поиск     и отбор</a:t>
            </a: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6643710"/>
            <a:ext cx="5508104" cy="214290"/>
          </a:xfrm>
          <a:prstGeom prst="rect">
            <a:avLst/>
          </a:prstGeom>
          <a:solidFill>
            <a:srgbClr val="A93E1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Технология распределенного индексирования и поиска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297063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2"/>
          <p:cNvSpPr>
            <a:spLocks noChangeArrowheads="1"/>
          </p:cNvSpPr>
          <p:nvPr/>
        </p:nvSpPr>
        <p:spPr bwMode="auto">
          <a:xfrm>
            <a:off x="0" y="20638"/>
            <a:ext cx="91440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Извлечение данных из разнородных источников</a:t>
            </a:r>
          </a:p>
        </p:txBody>
      </p:sp>
      <p:pic>
        <p:nvPicPr>
          <p:cNvPr id="12293" name="Picture 5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898525"/>
            <a:ext cx="8856663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a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8" y="1928813"/>
            <a:ext cx="123825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a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650" y="1928813"/>
            <a:ext cx="123825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 descr="a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038" y="1928813"/>
            <a:ext cx="123825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0" descr="a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863" y="1928813"/>
            <a:ext cx="123825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11" descr="a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9225" y="1928813"/>
            <a:ext cx="123825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Picture 12" descr="1-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3303588"/>
            <a:ext cx="888206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3" name="Picture 15" descr="a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25" y="1928813"/>
            <a:ext cx="123825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4" name="Picture 16" descr="h-arrow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" y="4000500"/>
            <a:ext cx="496888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5" name="Picture 17" descr="h-arrow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25" y="4000500"/>
            <a:ext cx="496888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6" name="Picture 18" descr="h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" y="5072063"/>
            <a:ext cx="3346450" cy="111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7" name="Picture 19" descr="h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5072063"/>
            <a:ext cx="3346450" cy="111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0" y="6643710"/>
            <a:ext cx="5508104" cy="214290"/>
          </a:xfrm>
          <a:prstGeom prst="rect">
            <a:avLst/>
          </a:prstGeom>
          <a:solidFill>
            <a:srgbClr val="A93E1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Технология распределенного индексирования и поиска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42278318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Структурный и лингвистический </a:t>
            </a:r>
            <a:r>
              <a:rPr lang="ru-RU" alt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анализ гипертекстовых документов</a:t>
            </a:r>
            <a:endParaRPr lang="ru-RU" altLang="ru-RU" dirty="0" smtClean="0"/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299" y="1599268"/>
            <a:ext cx="3795520" cy="4708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299" y="1633823"/>
            <a:ext cx="3746651" cy="4630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308" y="3512826"/>
            <a:ext cx="985532" cy="190060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299" y="1633823"/>
            <a:ext cx="3836245" cy="4630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Line Callout 1 6"/>
          <p:cNvSpPr>
            <a:spLocks/>
          </p:cNvSpPr>
          <p:nvPr/>
        </p:nvSpPr>
        <p:spPr bwMode="auto">
          <a:xfrm>
            <a:off x="6768628" y="1469680"/>
            <a:ext cx="1221734" cy="518346"/>
          </a:xfrm>
          <a:prstGeom prst="borderCallout1">
            <a:avLst>
              <a:gd name="adj1" fmla="val 18750"/>
              <a:gd name="adj2" fmla="val -8333"/>
              <a:gd name="adj3" fmla="val 49931"/>
              <a:gd name="adj4" fmla="val -98269"/>
            </a:avLst>
          </a:prstGeom>
          <a:solidFill>
            <a:srgbClr val="FFF5CB"/>
          </a:solidFill>
          <a:ln w="9525" algn="ctr">
            <a:solidFill>
              <a:srgbClr val="44647F"/>
            </a:solidFill>
            <a:round/>
            <a:headEnd/>
            <a:tailEnd/>
          </a:ln>
        </p:spPr>
        <p:txBody>
          <a:bodyPr wrap="none" lIns="78885" tIns="41020" rIns="78885" bIns="41020" anchor="ctr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800"/>
              <a:t>Заголовок</a:t>
            </a:r>
          </a:p>
        </p:txBody>
      </p:sp>
      <p:sp>
        <p:nvSpPr>
          <p:cNvPr id="12" name="Line Callout 1 8"/>
          <p:cNvSpPr>
            <a:spLocks/>
          </p:cNvSpPr>
          <p:nvPr/>
        </p:nvSpPr>
        <p:spPr bwMode="auto">
          <a:xfrm>
            <a:off x="7196235" y="4385374"/>
            <a:ext cx="794128" cy="518346"/>
          </a:xfrm>
          <a:prstGeom prst="borderCallout1">
            <a:avLst>
              <a:gd name="adj1" fmla="val 18750"/>
              <a:gd name="adj2" fmla="val -8333"/>
              <a:gd name="adj3" fmla="val -59120"/>
              <a:gd name="adj4" fmla="val -170204"/>
            </a:avLst>
          </a:prstGeom>
          <a:solidFill>
            <a:srgbClr val="FFF5CB"/>
          </a:solidFill>
          <a:ln w="9525" algn="ctr">
            <a:solidFill>
              <a:srgbClr val="44647F"/>
            </a:solidFill>
            <a:round/>
            <a:headEnd/>
            <a:tailEnd/>
          </a:ln>
        </p:spPr>
        <p:txBody>
          <a:bodyPr wrap="none" lIns="78885" tIns="41020" rIns="78885" bIns="41020" anchor="ctr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800"/>
              <a:t>Текст</a:t>
            </a:r>
          </a:p>
        </p:txBody>
      </p:sp>
      <p:sp>
        <p:nvSpPr>
          <p:cNvPr id="13" name="Line Callout 1 9"/>
          <p:cNvSpPr>
            <a:spLocks/>
          </p:cNvSpPr>
          <p:nvPr/>
        </p:nvSpPr>
        <p:spPr bwMode="auto">
          <a:xfrm>
            <a:off x="5302548" y="3154303"/>
            <a:ext cx="2809988" cy="518346"/>
          </a:xfrm>
          <a:prstGeom prst="borderCallout1">
            <a:avLst>
              <a:gd name="adj1" fmla="val 18750"/>
              <a:gd name="adj2" fmla="val -8333"/>
              <a:gd name="adj3" fmla="val -51657"/>
              <a:gd name="adj4" fmla="val -67792"/>
            </a:avLst>
          </a:prstGeom>
          <a:solidFill>
            <a:srgbClr val="FFF5CB"/>
          </a:solidFill>
          <a:ln w="9525" algn="ctr">
            <a:solidFill>
              <a:srgbClr val="44647F"/>
            </a:solidFill>
            <a:round/>
            <a:headEnd/>
            <a:tailEnd/>
          </a:ln>
        </p:spPr>
        <p:txBody>
          <a:bodyPr wrap="none" lIns="78885" tIns="41020" rIns="78885" bIns="41020" anchor="ctr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800" dirty="0"/>
              <a:t>Графическое изображение</a:t>
            </a:r>
          </a:p>
        </p:txBody>
      </p:sp>
      <p:sp>
        <p:nvSpPr>
          <p:cNvPr id="14" name="Line Callout 1 12"/>
          <p:cNvSpPr>
            <a:spLocks/>
          </p:cNvSpPr>
          <p:nvPr/>
        </p:nvSpPr>
        <p:spPr bwMode="auto">
          <a:xfrm>
            <a:off x="6768628" y="2052819"/>
            <a:ext cx="1221734" cy="518346"/>
          </a:xfrm>
          <a:prstGeom prst="borderCallout1">
            <a:avLst>
              <a:gd name="adj1" fmla="val 18750"/>
              <a:gd name="adj2" fmla="val -8333"/>
              <a:gd name="adj3" fmla="val -23722"/>
              <a:gd name="adj4" fmla="val -145000"/>
            </a:avLst>
          </a:prstGeom>
          <a:solidFill>
            <a:srgbClr val="FFF5CB"/>
          </a:solidFill>
          <a:ln w="9525" algn="ctr">
            <a:solidFill>
              <a:srgbClr val="44647F"/>
            </a:solidFill>
            <a:round/>
            <a:headEnd/>
            <a:tailEnd/>
          </a:ln>
        </p:spPr>
        <p:txBody>
          <a:bodyPr wrap="none" lIns="78885" tIns="41020" rIns="78885" bIns="41020" anchor="ctr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800"/>
              <a:t>Автор</a:t>
            </a:r>
          </a:p>
        </p:txBody>
      </p:sp>
      <p:sp>
        <p:nvSpPr>
          <p:cNvPr id="15" name="Line Callout 1 13"/>
          <p:cNvSpPr>
            <a:spLocks/>
          </p:cNvSpPr>
          <p:nvPr/>
        </p:nvSpPr>
        <p:spPr bwMode="auto">
          <a:xfrm>
            <a:off x="843218" y="2247199"/>
            <a:ext cx="1221734" cy="518346"/>
          </a:xfrm>
          <a:prstGeom prst="borderCallout1">
            <a:avLst>
              <a:gd name="adj1" fmla="val -11727"/>
              <a:gd name="adj2" fmla="val 93255"/>
              <a:gd name="adj3" fmla="val -64356"/>
              <a:gd name="adj4" fmla="val 183130"/>
            </a:avLst>
          </a:prstGeom>
          <a:solidFill>
            <a:srgbClr val="FFF5CB"/>
          </a:solidFill>
          <a:ln w="9525" algn="ctr">
            <a:solidFill>
              <a:srgbClr val="44647F"/>
            </a:solidFill>
            <a:round/>
            <a:headEnd/>
            <a:tailEnd/>
          </a:ln>
        </p:spPr>
        <p:txBody>
          <a:bodyPr wrap="none" lIns="78885" tIns="41020" rIns="78885" bIns="41020" anchor="ctr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800"/>
              <a:t>Время</a:t>
            </a:r>
          </a:p>
        </p:txBody>
      </p:sp>
      <p:sp>
        <p:nvSpPr>
          <p:cNvPr id="20" name="Line Callout 1 14"/>
          <p:cNvSpPr>
            <a:spLocks/>
          </p:cNvSpPr>
          <p:nvPr/>
        </p:nvSpPr>
        <p:spPr bwMode="auto">
          <a:xfrm>
            <a:off x="843218" y="3024717"/>
            <a:ext cx="1221734" cy="518346"/>
          </a:xfrm>
          <a:prstGeom prst="borderCallout1">
            <a:avLst>
              <a:gd name="adj1" fmla="val -11727"/>
              <a:gd name="adj2" fmla="val 93255"/>
              <a:gd name="adj3" fmla="val -206579"/>
              <a:gd name="adj4" fmla="val 226810"/>
            </a:avLst>
          </a:prstGeom>
          <a:solidFill>
            <a:srgbClr val="FFF5CB"/>
          </a:solidFill>
          <a:ln w="9525" algn="ctr">
            <a:solidFill>
              <a:srgbClr val="44647F"/>
            </a:solidFill>
            <a:round/>
            <a:headEnd/>
            <a:tailEnd/>
          </a:ln>
        </p:spPr>
        <p:txBody>
          <a:bodyPr wrap="none" lIns="78885" tIns="41020" rIns="78885" bIns="41020" anchor="ctr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800"/>
              <a:t>Источник</a:t>
            </a: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0" y="6643710"/>
            <a:ext cx="5508104" cy="214290"/>
          </a:xfrm>
          <a:prstGeom prst="rect">
            <a:avLst/>
          </a:prstGeom>
          <a:solidFill>
            <a:srgbClr val="A93E1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Технология распределенного индексирования и поиска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269072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589" y="260648"/>
            <a:ext cx="9142412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Индексирование входных </a:t>
            </a:r>
            <a:r>
              <a:rPr lang="ru-RU" sz="28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потоков и организация распределенного доступа к данным</a:t>
            </a:r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>
            <a:spAutoFit/>
          </a:bodyPr>
          <a:lstStyle/>
          <a:p>
            <a:endParaRPr lang="ru-RU"/>
          </a:p>
        </p:txBody>
      </p:sp>
      <p:graphicFrame>
        <p:nvGraphicFramePr>
          <p:cNvPr id="14340" name="Объект 2"/>
          <p:cNvGraphicFramePr>
            <a:graphicFrameLocks noChangeAspect="1"/>
          </p:cNvGraphicFramePr>
          <p:nvPr/>
        </p:nvGraphicFramePr>
        <p:xfrm>
          <a:off x="107950" y="1495425"/>
          <a:ext cx="9107488" cy="5173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947" name="Visio" r:id="rId4" imgW="14178468" imgH="8044774" progId="Visio.Drawing.11">
                  <p:embed/>
                </p:oleObj>
              </mc:Choice>
              <mc:Fallback>
                <p:oleObj name="Visio" r:id="rId4" imgW="14178468" imgH="8044774" progId="Visio.Drawing.11">
                  <p:embed/>
                  <p:pic>
                    <p:nvPicPr>
                      <p:cNvPr id="0" name="Picture 2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1495425"/>
                        <a:ext cx="9107488" cy="5173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6643710"/>
            <a:ext cx="5508104" cy="214290"/>
          </a:xfrm>
          <a:prstGeom prst="rect">
            <a:avLst/>
          </a:prstGeom>
          <a:solidFill>
            <a:srgbClr val="A93E1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Технология распределенного индексирования и поиска информации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/>
          <a:lstStyle/>
          <a:p>
            <a:pPr eaLnBrk="1" hangingPunct="1"/>
            <a:r>
              <a:rPr lang="ru-RU" alt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Формирование метаданных из текста</a:t>
            </a:r>
            <a:endParaRPr lang="ru-RU" altLang="ru-RU" sz="2800" b="1" kern="1200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770" y="1469681"/>
            <a:ext cx="2808631" cy="1835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Прямоугольник 16"/>
          <p:cNvSpPr/>
          <p:nvPr/>
        </p:nvSpPr>
        <p:spPr bwMode="auto">
          <a:xfrm>
            <a:off x="3338388" y="1934752"/>
            <a:ext cx="2401386" cy="195819"/>
          </a:xfrm>
          <a:prstGeom prst="rect">
            <a:avLst/>
          </a:prstGeom>
          <a:solidFill>
            <a:schemeClr val="accent1">
              <a:lumMod val="90000"/>
              <a:alpha val="32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885" tIns="41020" rIns="78885" bIns="41020" anchor="ctr"/>
          <a:lstStyle/>
          <a:p>
            <a:pPr algn="r">
              <a:defRPr/>
            </a:pPr>
            <a:endParaRPr lang="ru-RU" sz="3500"/>
          </a:p>
        </p:txBody>
      </p:sp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136" y="5085142"/>
            <a:ext cx="437109" cy="440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752" y="3957740"/>
            <a:ext cx="437109" cy="440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8827" y="3957740"/>
            <a:ext cx="437109" cy="440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4630711" y="2486214"/>
            <a:ext cx="677384" cy="167022"/>
          </a:xfrm>
          <a:prstGeom prst="rect">
            <a:avLst/>
          </a:prstGeom>
          <a:solidFill>
            <a:srgbClr val="C5FFC5">
              <a:alpha val="3176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8885" tIns="41020" rIns="78885" bIns="41020" anchor="ctr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endParaRPr lang="ru-RU" altLang="ru-RU" sz="3500"/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3275944" y="2653236"/>
            <a:ext cx="1500018" cy="167022"/>
          </a:xfrm>
          <a:prstGeom prst="rect">
            <a:avLst/>
          </a:prstGeom>
          <a:solidFill>
            <a:srgbClr val="C5FFC5">
              <a:alpha val="3176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8885" tIns="41020" rIns="78885" bIns="41020" anchor="ctr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endParaRPr lang="ru-RU" altLang="ru-RU" sz="3500"/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4117583" y="2130572"/>
            <a:ext cx="1622192" cy="167022"/>
          </a:xfrm>
          <a:prstGeom prst="rect">
            <a:avLst/>
          </a:prstGeom>
          <a:solidFill>
            <a:srgbClr val="FFFFD1">
              <a:alpha val="3215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8885" tIns="41020" rIns="78885" bIns="41020" anchor="ctr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endParaRPr lang="ru-RU" altLang="ru-RU" sz="3500"/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3338388" y="2274557"/>
            <a:ext cx="1354767" cy="211657"/>
          </a:xfrm>
          <a:prstGeom prst="rect">
            <a:avLst/>
          </a:prstGeom>
          <a:solidFill>
            <a:srgbClr val="FFFFD1">
              <a:alpha val="3215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8885" tIns="41020" rIns="78885" bIns="41020" anchor="ctr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endParaRPr lang="ru-RU" altLang="ru-RU" sz="3500"/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3313953" y="2130572"/>
            <a:ext cx="640732" cy="143985"/>
          </a:xfrm>
          <a:prstGeom prst="rect">
            <a:avLst/>
          </a:prstGeom>
          <a:solidFill>
            <a:srgbClr val="FFCCFF">
              <a:alpha val="3176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8885" tIns="41020" rIns="78885" bIns="41020" anchor="ctr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endParaRPr lang="ru-RU" altLang="ru-RU" sz="3500"/>
          </a:p>
        </p:txBody>
      </p:sp>
      <p:cxnSp>
        <p:nvCxnSpPr>
          <p:cNvPr id="27" name="Прямая соединительная линия 26"/>
          <p:cNvCxnSpPr>
            <a:cxnSpLocks noChangeShapeType="1"/>
            <a:stCxn id="19" idx="3"/>
            <a:endCxn id="21" idx="1"/>
          </p:cNvCxnSpPr>
          <p:nvPr/>
        </p:nvCxnSpPr>
        <p:spPr bwMode="auto">
          <a:xfrm>
            <a:off x="3514860" y="4178037"/>
            <a:ext cx="2433966" cy="0"/>
          </a:xfrm>
          <a:prstGeom prst="line">
            <a:avLst/>
          </a:prstGeom>
          <a:noFill/>
          <a:ln w="254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Прямоугольник 27"/>
          <p:cNvSpPr/>
          <p:nvPr/>
        </p:nvSpPr>
        <p:spPr bwMode="auto">
          <a:xfrm>
            <a:off x="4754242" y="2297594"/>
            <a:ext cx="823991" cy="159823"/>
          </a:xfrm>
          <a:prstGeom prst="rect">
            <a:avLst/>
          </a:prstGeom>
          <a:solidFill>
            <a:schemeClr val="accent1">
              <a:lumMod val="90000"/>
              <a:alpha val="32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885" tIns="41020" rIns="78885" bIns="41020" anchor="ctr"/>
          <a:lstStyle/>
          <a:p>
            <a:pPr algn="r">
              <a:defRPr/>
            </a:pPr>
            <a:endParaRPr lang="ru-RU" sz="3500"/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3275944" y="2493413"/>
            <a:ext cx="1262458" cy="159823"/>
          </a:xfrm>
          <a:prstGeom prst="rect">
            <a:avLst/>
          </a:prstGeom>
          <a:solidFill>
            <a:schemeClr val="accent1">
              <a:lumMod val="90000"/>
              <a:alpha val="32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885" tIns="41020" rIns="78885" bIns="41020" anchor="ctr"/>
          <a:lstStyle/>
          <a:p>
            <a:pPr algn="r">
              <a:defRPr/>
            </a:pPr>
            <a:endParaRPr lang="ru-RU" sz="3500"/>
          </a:p>
        </p:txBody>
      </p:sp>
      <p:cxnSp>
        <p:nvCxnSpPr>
          <p:cNvPr id="30" name="Прямая соединительная линия 29"/>
          <p:cNvCxnSpPr>
            <a:stCxn id="19" idx="3"/>
            <a:endCxn id="18" idx="0"/>
          </p:cNvCxnSpPr>
          <p:nvPr/>
        </p:nvCxnSpPr>
        <p:spPr bwMode="auto">
          <a:xfrm>
            <a:off x="3437485" y="4350818"/>
            <a:ext cx="430321" cy="783278"/>
          </a:xfrm>
          <a:prstGeom prst="line">
            <a:avLst/>
          </a:prstGeom>
          <a:solidFill>
            <a:srgbClr val="FFF5CB"/>
          </a:solidFill>
          <a:ln w="254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4218036" y="3927503"/>
            <a:ext cx="1081914" cy="250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100">
                <a:solidFill>
                  <a:srgbClr val="C00000"/>
                </a:solidFill>
              </a:rPr>
              <a:t>Выступая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191780" y="4546638"/>
            <a:ext cx="1292323" cy="58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100">
                <a:solidFill>
                  <a:srgbClr val="222268"/>
                </a:solidFill>
              </a:rPr>
              <a:t>Предложил </a:t>
            </a:r>
          </a:p>
          <a:p>
            <a:pPr eaLnBrk="1" hangingPunct="1"/>
            <a:r>
              <a:rPr lang="ru-RU" altLang="ru-RU" sz="1100">
                <a:solidFill>
                  <a:srgbClr val="222268"/>
                </a:solidFill>
              </a:rPr>
              <a:t>внести изменения</a:t>
            </a: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483" y="3954860"/>
            <a:ext cx="1347979" cy="1701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249" y="5057784"/>
            <a:ext cx="1134855" cy="1382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723" y="3890067"/>
            <a:ext cx="1134855" cy="1701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267668" y="3307277"/>
            <a:ext cx="590338" cy="581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0" y="6643710"/>
            <a:ext cx="5508104" cy="214290"/>
          </a:xfrm>
          <a:prstGeom prst="rect">
            <a:avLst/>
          </a:prstGeom>
          <a:solidFill>
            <a:srgbClr val="A93E1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Технология распределенного индексирования и поиска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328045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41" name="Rectangle 9"/>
          <p:cNvSpPr>
            <a:spLocks noChangeArrowheads="1"/>
          </p:cNvSpPr>
          <p:nvPr/>
        </p:nvSpPr>
        <p:spPr bwMode="auto">
          <a:xfrm>
            <a:off x="0" y="58738"/>
            <a:ext cx="91440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Поиск и сбор сведений в сети Интернет</a:t>
            </a:r>
            <a:endParaRPr lang="ru-RU" sz="20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7171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717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1496553"/>
              </p:ext>
            </p:extLst>
          </p:nvPr>
        </p:nvGraphicFramePr>
        <p:xfrm>
          <a:off x="192088" y="1314450"/>
          <a:ext cx="8843962" cy="449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0757" name="Visio" r:id="rId3" imgW="12509046" imgH="6359040" progId="Visio.Drawing.11">
                  <p:embed/>
                </p:oleObj>
              </mc:Choice>
              <mc:Fallback>
                <p:oleObj name="Visio" r:id="rId3" imgW="12509046" imgH="635904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088" y="1314450"/>
                        <a:ext cx="8843962" cy="4491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6643710"/>
            <a:ext cx="5508104" cy="214290"/>
          </a:xfrm>
          <a:prstGeom prst="rect">
            <a:avLst/>
          </a:prstGeom>
          <a:solidFill>
            <a:srgbClr val="A93E1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Технология распределенного индексирования и поиска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179177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8" descr="big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873125"/>
            <a:ext cx="8785225" cy="565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138113"/>
            <a:ext cx="91440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Группировка и сортировка, фильтрация данных</a:t>
            </a:r>
            <a:endParaRPr lang="ru-RU" sz="24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6643710"/>
            <a:ext cx="3635896" cy="214290"/>
          </a:xfrm>
          <a:prstGeom prst="rect">
            <a:avLst/>
          </a:prstGeom>
          <a:solidFill>
            <a:srgbClr val="A93E1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Технологии анализа и визуализации данных</a:t>
            </a:r>
            <a:endParaRPr lang="ru-RU" sz="1200" b="1" dirty="0">
              <a:solidFill>
                <a:schemeClr val="bg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34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56" name="Rectangle 4"/>
          <p:cNvSpPr>
            <a:spLocks noChangeArrowheads="1"/>
          </p:cNvSpPr>
          <p:nvPr/>
        </p:nvSpPr>
        <p:spPr bwMode="auto">
          <a:xfrm>
            <a:off x="466725" y="58738"/>
            <a:ext cx="8281988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Рубрикация и кластеризация материалов</a:t>
            </a:r>
          </a:p>
        </p:txBody>
      </p:sp>
      <p:pic>
        <p:nvPicPr>
          <p:cNvPr id="158732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43" y="860016"/>
            <a:ext cx="8701476" cy="530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6643710"/>
            <a:ext cx="3635896" cy="214290"/>
          </a:xfrm>
          <a:prstGeom prst="rect">
            <a:avLst/>
          </a:prstGeom>
          <a:solidFill>
            <a:srgbClr val="A93E1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Технологии анализа и визуализации данных</a:t>
            </a:r>
            <a:endParaRPr lang="ru-RU" sz="1200" b="1" dirty="0">
              <a:solidFill>
                <a:schemeClr val="bg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4492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41" name="Rectangle 9"/>
          <p:cNvSpPr>
            <a:spLocks noChangeArrowheads="1"/>
          </p:cNvSpPr>
          <p:nvPr/>
        </p:nvSpPr>
        <p:spPr bwMode="auto">
          <a:xfrm>
            <a:off x="468313" y="1268413"/>
            <a:ext cx="8208962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6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</a:t>
            </a:r>
          </a:p>
          <a:p>
            <a:pPr algn="ctr">
              <a:defRPr/>
            </a:pPr>
            <a:endParaRPr lang="ru-RU" sz="36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ru-RU" sz="36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 КОМПАНИИ</a:t>
            </a:r>
          </a:p>
          <a:p>
            <a:pPr algn="ctr">
              <a:defRPr/>
            </a:pPr>
            <a:endParaRPr lang="ru-RU" sz="36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ru-RU" sz="36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компетенции и опыт</a:t>
            </a:r>
          </a:p>
        </p:txBody>
      </p:sp>
    </p:spTree>
    <p:extLst>
      <p:ext uri="{BB962C8B-B14F-4D97-AF65-F5344CB8AC3E}">
        <p14:creationId xmlns:p14="http://schemas.microsoft.com/office/powerpoint/2010/main" val="154043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242645"/>
            <a:ext cx="9001125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Иерархические таблицы для статистического анализа</a:t>
            </a:r>
            <a:endParaRPr lang="ru-RU" sz="24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7289254" y="5877272"/>
            <a:ext cx="152946" cy="14401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7236296" y="6021288"/>
            <a:ext cx="504056" cy="8470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8417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1" y="764704"/>
            <a:ext cx="8715437" cy="5419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6643710"/>
            <a:ext cx="3635896" cy="214290"/>
          </a:xfrm>
          <a:prstGeom prst="rect">
            <a:avLst/>
          </a:prstGeom>
          <a:solidFill>
            <a:srgbClr val="A93E1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Технологии анализа и визуализации данных</a:t>
            </a:r>
            <a:endParaRPr lang="ru-RU" sz="1200" b="1" dirty="0">
              <a:solidFill>
                <a:schemeClr val="bg1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260648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Формирование статистики </a:t>
            </a:r>
            <a:r>
              <a:rPr lang="ru-RU" sz="24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в виде графиков и диаграмм </a:t>
            </a:r>
            <a:endParaRPr lang="ru-RU" sz="24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04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3101" y="836712"/>
            <a:ext cx="7585323" cy="5635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6643710"/>
            <a:ext cx="3635896" cy="214290"/>
          </a:xfrm>
          <a:prstGeom prst="rect">
            <a:avLst/>
          </a:prstGeom>
          <a:solidFill>
            <a:srgbClr val="A93E1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Технологии анализа и визуализации данных</a:t>
            </a:r>
            <a:endParaRPr lang="ru-RU" sz="1200" b="1" dirty="0">
              <a:solidFill>
                <a:schemeClr val="bg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260648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Представление </a:t>
            </a:r>
            <a:r>
              <a:rPr 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данных в </a:t>
            </a:r>
            <a:r>
              <a:rPr lang="ru-RU" sz="28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виде </a:t>
            </a:r>
            <a:r>
              <a:rPr 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объектов</a:t>
            </a:r>
            <a:r>
              <a:rPr lang="en-US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на карте</a:t>
            </a: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pic>
        <p:nvPicPr>
          <p:cNvPr id="802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14422"/>
            <a:ext cx="792961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6643710"/>
            <a:ext cx="3635896" cy="214290"/>
          </a:xfrm>
          <a:prstGeom prst="rect">
            <a:avLst/>
          </a:prstGeom>
          <a:solidFill>
            <a:srgbClr val="A93E1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Технологии анализа и визуализации данных</a:t>
            </a:r>
            <a:endParaRPr lang="ru-RU" sz="1200" b="1" dirty="0">
              <a:solidFill>
                <a:schemeClr val="bg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79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02" name="Rectangle 2"/>
          <p:cNvSpPr>
            <a:spLocks noChangeArrowheads="1"/>
          </p:cNvSpPr>
          <p:nvPr/>
        </p:nvSpPr>
        <p:spPr bwMode="auto">
          <a:xfrm>
            <a:off x="0" y="187325"/>
            <a:ext cx="91440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Отображение </a:t>
            </a:r>
            <a:r>
              <a:rPr lang="ru-RU" altLang="ru-RU" sz="28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данных </a:t>
            </a:r>
            <a:r>
              <a:rPr lang="ru-RU" alt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виде схемы</a:t>
            </a:r>
            <a:endParaRPr lang="ru-RU" alt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60824" name="Picture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69951"/>
            <a:ext cx="8424936" cy="529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25" name="AutoShape 25"/>
          <p:cNvSpPr>
            <a:spLocks noChangeArrowheads="1"/>
          </p:cNvSpPr>
          <p:nvPr/>
        </p:nvSpPr>
        <p:spPr bwMode="auto">
          <a:xfrm>
            <a:off x="6228184" y="3933056"/>
            <a:ext cx="2701230" cy="647700"/>
          </a:xfrm>
          <a:prstGeom prst="wedgeRoundRectCallout">
            <a:avLst>
              <a:gd name="adj1" fmla="val -64073"/>
              <a:gd name="adj2" fmla="val -101781"/>
              <a:gd name="adj3" fmla="val 16667"/>
            </a:avLst>
          </a:prstGeom>
          <a:solidFill>
            <a:srgbClr val="FFFFD1"/>
          </a:solidFill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Цветом выделены данные из разных источников</a:t>
            </a:r>
            <a:endParaRPr lang="ru-RU" altLang="ru-RU" sz="1400" b="1" dirty="0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0" y="6643710"/>
            <a:ext cx="3635896" cy="214290"/>
          </a:xfrm>
          <a:prstGeom prst="rect">
            <a:avLst/>
          </a:prstGeom>
          <a:solidFill>
            <a:srgbClr val="A93E1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Технологии анализа и визуализации данных</a:t>
            </a:r>
            <a:endParaRPr lang="ru-RU" sz="1200" b="1" dirty="0">
              <a:solidFill>
                <a:schemeClr val="bg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8666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0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0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0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826" name="Rectangle 2"/>
          <p:cNvSpPr>
            <a:spLocks noChangeArrowheads="1"/>
          </p:cNvSpPr>
          <p:nvPr/>
        </p:nvSpPr>
        <p:spPr bwMode="auto">
          <a:xfrm>
            <a:off x="0" y="44624"/>
            <a:ext cx="91440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Семантическая </a:t>
            </a:r>
            <a:r>
              <a:rPr 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навигация по данным</a:t>
            </a: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pic>
        <p:nvPicPr>
          <p:cNvPr id="304178" name="Picture 50" descr="slide 6-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42938"/>
            <a:ext cx="7558088" cy="566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3" descr="slide 6-1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828566"/>
            <a:ext cx="4005941" cy="300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6633726" y="5484750"/>
            <a:ext cx="1800200" cy="491431"/>
          </a:xfrm>
          <a:prstGeom prst="wedgeRoundRectCallout">
            <a:avLst>
              <a:gd name="adj1" fmla="val -60102"/>
              <a:gd name="adj2" fmla="val 126037"/>
              <a:gd name="adj3" fmla="val 16667"/>
            </a:avLst>
          </a:prstGeom>
          <a:solidFill>
            <a:srgbClr val="FFFEE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200" b="1" dirty="0" smtClean="0"/>
              <a:t>Объект «интереса»</a:t>
            </a:r>
            <a:endParaRPr lang="ru-RU" altLang="ru-RU" b="1" dirty="0"/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5724128" y="1292770"/>
            <a:ext cx="2808312" cy="840085"/>
          </a:xfrm>
          <a:prstGeom prst="wedgeRoundRectCallout">
            <a:avLst>
              <a:gd name="adj1" fmla="val -60102"/>
              <a:gd name="adj2" fmla="val 126037"/>
              <a:gd name="adj3" fmla="val 16667"/>
            </a:avLst>
          </a:prstGeom>
          <a:solidFill>
            <a:srgbClr val="FFFEE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200" b="1" dirty="0" smtClean="0"/>
              <a:t>Документы, в которых упомянут выбранный объект «интереса»  с выделением других объектов того же класса</a:t>
            </a:r>
            <a:endParaRPr lang="ru-RU" altLang="ru-RU" b="1" dirty="0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6643710"/>
            <a:ext cx="3635896" cy="214290"/>
          </a:xfrm>
          <a:prstGeom prst="rect">
            <a:avLst/>
          </a:prstGeom>
          <a:solidFill>
            <a:srgbClr val="A93E1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Технологии анализа и визуализации данных</a:t>
            </a:r>
            <a:endParaRPr lang="ru-RU" sz="1200" b="1" dirty="0">
              <a:solidFill>
                <a:schemeClr val="bg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0639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4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3" name="Rectangle 5"/>
          <p:cNvSpPr>
            <a:spLocks noChangeArrowheads="1"/>
          </p:cNvSpPr>
          <p:nvPr/>
        </p:nvSpPr>
        <p:spPr bwMode="auto">
          <a:xfrm>
            <a:off x="0" y="44624"/>
            <a:ext cx="91440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Отображение сведений в форме досье</a:t>
            </a: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1531" name="Picture 27" descr="1-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29803"/>
            <a:ext cx="7802563" cy="585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4"/>
          <p:cNvGrpSpPr>
            <a:grpSpLocks/>
          </p:cNvGrpSpPr>
          <p:nvPr/>
        </p:nvGrpSpPr>
        <p:grpSpPr bwMode="auto">
          <a:xfrm>
            <a:off x="426858" y="3860125"/>
            <a:ext cx="1563687" cy="354013"/>
            <a:chOff x="204" y="1661"/>
            <a:chExt cx="1043" cy="227"/>
          </a:xfrm>
        </p:grpSpPr>
        <p:sp>
          <p:nvSpPr>
            <p:cNvPr id="20495" name="AutoShape 55"/>
            <p:cNvSpPr>
              <a:spLocks noChangeArrowheads="1"/>
            </p:cNvSpPr>
            <p:nvPr/>
          </p:nvSpPr>
          <p:spPr bwMode="auto">
            <a:xfrm>
              <a:off x="204" y="1661"/>
              <a:ext cx="979" cy="227"/>
            </a:xfrm>
            <a:prstGeom prst="wedgeRoundRectCallout">
              <a:avLst>
                <a:gd name="adj1" fmla="val -45058"/>
                <a:gd name="adj2" fmla="val -98707"/>
                <a:gd name="adj3" fmla="val 16667"/>
              </a:avLst>
            </a:prstGeom>
            <a:solidFill>
              <a:srgbClr val="FFFBEB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4000"/>
            </a:p>
          </p:txBody>
        </p:sp>
        <p:sp>
          <p:nvSpPr>
            <p:cNvPr id="20496" name="Text Box 56"/>
            <p:cNvSpPr txBox="1">
              <a:spLocks noChangeArrowheads="1"/>
            </p:cNvSpPr>
            <p:nvPr/>
          </p:nvSpPr>
          <p:spPr bwMode="auto">
            <a:xfrm>
              <a:off x="242" y="1669"/>
              <a:ext cx="1005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200" b="1"/>
                <a:t>Разделы Досье</a:t>
              </a:r>
            </a:p>
          </p:txBody>
        </p:sp>
      </p:grpSp>
      <p:pic>
        <p:nvPicPr>
          <p:cNvPr id="338971" name="Picture 27" descr="1-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845229"/>
            <a:ext cx="5204237" cy="390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7236296" y="5661248"/>
            <a:ext cx="1495425" cy="566738"/>
            <a:chOff x="2562" y="3113"/>
            <a:chExt cx="998" cy="363"/>
          </a:xfrm>
        </p:grpSpPr>
        <p:sp>
          <p:nvSpPr>
            <p:cNvPr id="20503" name="AutoShape 29"/>
            <p:cNvSpPr>
              <a:spLocks noChangeArrowheads="1"/>
            </p:cNvSpPr>
            <p:nvPr/>
          </p:nvSpPr>
          <p:spPr bwMode="auto">
            <a:xfrm>
              <a:off x="2562" y="3113"/>
              <a:ext cx="959" cy="363"/>
            </a:xfrm>
            <a:prstGeom prst="wedgeRoundRectCallout">
              <a:avLst>
                <a:gd name="adj1" fmla="val -54171"/>
                <a:gd name="adj2" fmla="val -72315"/>
                <a:gd name="adj3" fmla="val 16667"/>
              </a:avLst>
            </a:prstGeom>
            <a:solidFill>
              <a:srgbClr val="FFFBEB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4000"/>
            </a:p>
          </p:txBody>
        </p:sp>
        <p:sp>
          <p:nvSpPr>
            <p:cNvPr id="20504" name="Text Box 30"/>
            <p:cNvSpPr txBox="1">
              <a:spLocks noChangeArrowheads="1"/>
            </p:cNvSpPr>
            <p:nvPr/>
          </p:nvSpPr>
          <p:spPr bwMode="auto">
            <a:xfrm>
              <a:off x="2562" y="3212"/>
              <a:ext cx="998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200" b="1"/>
                <a:t>Объект интереса</a:t>
              </a:r>
            </a:p>
          </p:txBody>
        </p:sp>
      </p:grp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6643710"/>
            <a:ext cx="3635896" cy="214290"/>
          </a:xfrm>
          <a:prstGeom prst="rect">
            <a:avLst/>
          </a:prstGeom>
          <a:solidFill>
            <a:srgbClr val="A93E1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Технологии анализа и визуализации данных</a:t>
            </a:r>
            <a:endParaRPr lang="ru-RU" sz="1200" b="1" dirty="0">
              <a:solidFill>
                <a:schemeClr val="bg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32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8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4624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kern="1200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n-ea"/>
                <a:cs typeface="+mn-cs"/>
              </a:rPr>
              <a:t>Отображение данных на трехмерной карте и видеомониторинг ключевых объектов</a:t>
            </a:r>
            <a:endParaRPr lang="ru-RU" sz="2800" b="1" kern="1200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+mn-ea"/>
              <a:cs typeface="+mn-cs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95536" y="1095524"/>
            <a:ext cx="8352928" cy="5689654"/>
            <a:chOff x="395536" y="1095524"/>
            <a:chExt cx="8352928" cy="5689654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95536" y="1095524"/>
              <a:ext cx="8352928" cy="56896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58989" y="3356992"/>
              <a:ext cx="1244859" cy="1368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93489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06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74" y="1340768"/>
            <a:ext cx="8364708" cy="4458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169476"/>
            <a:ext cx="90011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Формирование отчетов</a:t>
            </a: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" name="Прямоугольная выноска 10"/>
          <p:cNvSpPr/>
          <p:nvPr/>
        </p:nvSpPr>
        <p:spPr bwMode="auto">
          <a:xfrm>
            <a:off x="899592" y="2081016"/>
            <a:ext cx="2466528" cy="843928"/>
          </a:xfrm>
          <a:prstGeom prst="wedgeRectCallout">
            <a:avLst>
              <a:gd name="adj1" fmla="val -38106"/>
              <a:gd name="adj2" fmla="val 68156"/>
            </a:avLst>
          </a:prstGeom>
          <a:solidFill>
            <a:srgbClr val="FFFFCC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sz="1400" dirty="0" smtClean="0"/>
              <a:t>Каталог с хранимыми запросами для построения отчета по </a:t>
            </a:r>
            <a:r>
              <a:rPr lang="en-US" sz="1400" dirty="0" smtClean="0"/>
              <a:t>Tor </a:t>
            </a:r>
            <a:r>
              <a:rPr lang="ru-RU" sz="1400" dirty="0" smtClean="0"/>
              <a:t>узлам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357290" y="2214554"/>
            <a:ext cx="3024336" cy="129614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Сведения об активности 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Интернет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узлов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2123728" y="1916832"/>
            <a:ext cx="1008112" cy="14401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6012160" y="1916832"/>
            <a:ext cx="1152128" cy="14401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1907704" y="4293096"/>
            <a:ext cx="1152128" cy="14401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8038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6713" y="923925"/>
            <a:ext cx="8410575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0384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283270"/>
            <a:ext cx="424815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0" y="6643710"/>
            <a:ext cx="3635896" cy="214290"/>
          </a:xfrm>
          <a:prstGeom prst="rect">
            <a:avLst/>
          </a:prstGeom>
          <a:solidFill>
            <a:srgbClr val="A93E1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Технологии анализа и визуализации данных</a:t>
            </a:r>
            <a:endParaRPr lang="ru-RU" sz="1200" b="1" dirty="0">
              <a:solidFill>
                <a:schemeClr val="bg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539552" y="980728"/>
            <a:ext cx="8353425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ООО «САЙТЭК»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2386623"/>
            <a:ext cx="75608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Bef>
                <a:spcPts val="1800"/>
              </a:spcBef>
            </a:pPr>
            <a:r>
              <a:rPr lang="ru-RU" sz="2000" b="1" dirty="0" smtClean="0"/>
              <a:t>Адрес</a:t>
            </a:r>
            <a:r>
              <a:rPr lang="en-US" sz="2000" b="1" dirty="0" smtClean="0"/>
              <a:t>:</a:t>
            </a:r>
            <a:r>
              <a:rPr lang="ru-RU" sz="2000" b="1" dirty="0" smtClean="0"/>
              <a:t> </a:t>
            </a:r>
            <a:r>
              <a:rPr lang="ru-RU" sz="2000" dirty="0"/>
              <a:t>119334, </a:t>
            </a:r>
            <a:r>
              <a:rPr lang="ru-RU" sz="2000" dirty="0" smtClean="0"/>
              <a:t>г.</a:t>
            </a:r>
            <a:r>
              <a:rPr lang="en-US" sz="2000" dirty="0" smtClean="0"/>
              <a:t> </a:t>
            </a:r>
            <a:r>
              <a:rPr lang="ru-RU" sz="2000" dirty="0" smtClean="0"/>
              <a:t>Москва</a:t>
            </a:r>
            <a:r>
              <a:rPr lang="ru-RU" sz="2000" dirty="0"/>
              <a:t>, 5-й Донской проезд, </a:t>
            </a:r>
            <a:r>
              <a:rPr lang="ru-RU" sz="2000" dirty="0" smtClean="0"/>
              <a:t>д.21Б</a:t>
            </a:r>
            <a:r>
              <a:rPr lang="ru-RU" sz="2000" dirty="0"/>
              <a:t>, </a:t>
            </a:r>
            <a:r>
              <a:rPr lang="ru-RU" sz="2000" dirty="0" smtClean="0"/>
              <a:t>стр.10</a:t>
            </a:r>
            <a:endParaRPr lang="ru-RU" sz="2000" dirty="0"/>
          </a:p>
          <a:p>
            <a:pPr algn="l">
              <a:spcBef>
                <a:spcPts val="1800"/>
              </a:spcBef>
              <a:buFontTx/>
              <a:buNone/>
            </a:pPr>
            <a:r>
              <a:rPr lang="ru-RU" sz="2000" b="1" dirty="0" smtClean="0"/>
              <a:t>Телефон</a:t>
            </a:r>
            <a:r>
              <a:rPr lang="en-US" sz="2000" b="1" dirty="0" smtClean="0"/>
              <a:t>: </a:t>
            </a:r>
            <a:r>
              <a:rPr lang="de-DE" sz="2000" dirty="0" smtClean="0"/>
              <a:t>+</a:t>
            </a:r>
            <a:r>
              <a:rPr lang="de-DE" sz="2000" dirty="0"/>
              <a:t>7 (495) 984-63-36</a:t>
            </a:r>
            <a:endParaRPr lang="ru-RU" sz="2000" dirty="0" smtClean="0"/>
          </a:p>
          <a:p>
            <a:pPr algn="l">
              <a:spcBef>
                <a:spcPts val="1800"/>
              </a:spcBef>
              <a:buFontTx/>
              <a:buNone/>
            </a:pPr>
            <a:r>
              <a:rPr lang="ru-RU" sz="2000" b="1" dirty="0" smtClean="0"/>
              <a:t>Факс:</a:t>
            </a:r>
            <a:r>
              <a:rPr lang="ru-RU" sz="2000" dirty="0" smtClean="0"/>
              <a:t> </a:t>
            </a:r>
            <a:r>
              <a:rPr lang="de-DE" sz="2000" dirty="0"/>
              <a:t>+7 (495) 984-63-38</a:t>
            </a:r>
            <a:r>
              <a:rPr lang="ru-RU" sz="2000" dirty="0" smtClean="0"/>
              <a:t> </a:t>
            </a:r>
            <a:r>
              <a:rPr lang="en-US" sz="2000" dirty="0" smtClean="0"/>
              <a:t>           </a:t>
            </a:r>
            <a:endParaRPr lang="ru-RU" sz="2000" dirty="0" smtClean="0"/>
          </a:p>
          <a:p>
            <a:pPr algn="l">
              <a:spcBef>
                <a:spcPts val="1800"/>
              </a:spcBef>
              <a:buFontTx/>
              <a:buNone/>
            </a:pPr>
            <a:r>
              <a:rPr lang="en-US" sz="2000" b="1" dirty="0" smtClean="0"/>
              <a:t>E-mail:</a:t>
            </a:r>
            <a:r>
              <a:rPr lang="en-US" sz="2000" dirty="0" smtClean="0"/>
              <a:t> </a:t>
            </a:r>
            <a:r>
              <a:rPr lang="en-US" sz="2000" dirty="0" smtClean="0">
                <a:hlinkClick r:id="rId2"/>
              </a:rPr>
              <a:t>info@sytech.ru</a:t>
            </a:r>
            <a:endParaRPr lang="ru-RU" sz="2000" dirty="0" smtClean="0"/>
          </a:p>
          <a:p>
            <a:pPr algn="l">
              <a:spcBef>
                <a:spcPts val="1800"/>
              </a:spcBef>
              <a:buFontTx/>
              <a:buNone/>
            </a:pPr>
            <a:r>
              <a:rPr lang="en-US" sz="2000" b="1" dirty="0" smtClean="0"/>
              <a:t>Web:</a:t>
            </a:r>
            <a:r>
              <a:rPr lang="en-US" sz="2000" dirty="0" smtClean="0"/>
              <a:t> </a:t>
            </a:r>
            <a:r>
              <a:rPr lang="en-US" sz="2000" dirty="0" smtClean="0">
                <a:hlinkClick r:id="rId3"/>
              </a:rPr>
              <a:t>www.sytech.ru</a:t>
            </a:r>
            <a:r>
              <a:rPr lang="en-US" sz="2000" dirty="0" smtClean="0"/>
              <a:t> </a:t>
            </a:r>
            <a:endParaRPr lang="ru-RU" sz="20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715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41" name="Rectangle 9"/>
          <p:cNvSpPr>
            <a:spLocks noChangeArrowheads="1"/>
          </p:cNvSpPr>
          <p:nvPr/>
        </p:nvSpPr>
        <p:spPr bwMode="auto">
          <a:xfrm>
            <a:off x="611188" y="-12700"/>
            <a:ext cx="8353425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Ключевые параметры</a:t>
            </a: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53643" name="Rectangle 11"/>
          <p:cNvSpPr>
            <a:spLocks noChangeArrowheads="1"/>
          </p:cNvSpPr>
          <p:nvPr/>
        </p:nvSpPr>
        <p:spPr bwMode="auto">
          <a:xfrm>
            <a:off x="4499992" y="908720"/>
            <a:ext cx="4824412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33400" indent="-5334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30000"/>
              </a:spcBef>
              <a:buClr>
                <a:srgbClr val="DD8242"/>
              </a:buClr>
              <a:buFont typeface="Wingdings" pitchFamily="2" charset="2"/>
              <a:buNone/>
            </a:pPr>
            <a:r>
              <a:rPr lang="ru-RU" altLang="ru-RU" sz="2000" b="1" dirty="0"/>
              <a:t>О компании</a:t>
            </a:r>
          </a:p>
          <a:p>
            <a:pPr eaLnBrk="1" hangingPunct="1">
              <a:lnSpc>
                <a:spcPct val="90000"/>
              </a:lnSpc>
              <a:spcBef>
                <a:spcPct val="600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altLang="ru-RU" sz="1800" dirty="0"/>
              <a:t>более </a:t>
            </a:r>
            <a:r>
              <a:rPr lang="ru-RU" altLang="ru-RU" sz="1800" dirty="0" smtClean="0"/>
              <a:t>10 </a:t>
            </a:r>
            <a:r>
              <a:rPr lang="ru-RU" altLang="ru-RU" sz="1800" dirty="0"/>
              <a:t>лет на рынке наукоемких информационных технологий</a:t>
            </a:r>
          </a:p>
          <a:p>
            <a:pPr eaLnBrk="1" hangingPunct="1">
              <a:lnSpc>
                <a:spcPct val="90000"/>
              </a:lnSpc>
              <a:spcBef>
                <a:spcPct val="600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altLang="ru-RU" sz="1800" dirty="0"/>
              <a:t>более 40 успешно выполненных </a:t>
            </a:r>
            <a:r>
              <a:rPr lang="ru-RU" altLang="ru-RU" sz="1800" dirty="0" smtClean="0"/>
              <a:t>НИОКР для государственных нужд   за последние пять лет работы</a:t>
            </a:r>
          </a:p>
          <a:p>
            <a:pPr eaLnBrk="1" hangingPunct="1">
              <a:lnSpc>
                <a:spcPct val="90000"/>
              </a:lnSpc>
              <a:spcBef>
                <a:spcPct val="600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altLang="ru-RU" sz="1800" dirty="0"/>
              <a:t>о</a:t>
            </a:r>
            <a:r>
              <a:rPr lang="ru-RU" altLang="ru-RU" sz="1800" dirty="0" smtClean="0"/>
              <a:t>борот в 2014 году составил        191,2 млн. рублей </a:t>
            </a:r>
            <a:endParaRPr lang="ru-RU" altLang="ru-RU" sz="1800" dirty="0"/>
          </a:p>
        </p:txBody>
      </p:sp>
      <p:sp>
        <p:nvSpPr>
          <p:cNvPr id="453644" name="Rectangle 12"/>
          <p:cNvSpPr>
            <a:spLocks noChangeArrowheads="1"/>
          </p:cNvSpPr>
          <p:nvPr/>
        </p:nvSpPr>
        <p:spPr bwMode="auto">
          <a:xfrm>
            <a:off x="250056" y="3717032"/>
            <a:ext cx="4826000" cy="2663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33400" indent="-5334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30000"/>
              </a:spcBef>
              <a:buClr>
                <a:srgbClr val="DD8242"/>
              </a:buClr>
              <a:buFont typeface="Wingdings" pitchFamily="2" charset="2"/>
              <a:buNone/>
            </a:pPr>
            <a:r>
              <a:rPr lang="ru-RU" altLang="ru-RU" sz="2000" b="1" dirty="0" smtClean="0"/>
              <a:t>Производственные возможности</a:t>
            </a:r>
            <a:endParaRPr lang="en-US" altLang="ru-RU" sz="2000" b="1" dirty="0"/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altLang="ru-RU" sz="1800" dirty="0" smtClean="0"/>
              <a:t>более 80 специалистов, в том числе доктор наук и кандидаты наук </a:t>
            </a:r>
            <a:endParaRPr lang="ru-RU" altLang="ru-RU" sz="1800" dirty="0"/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altLang="ru-RU" sz="1800" dirty="0"/>
              <a:t>о</a:t>
            </a:r>
            <a:r>
              <a:rPr lang="ru-RU" altLang="ru-RU" sz="1800" dirty="0" smtClean="0"/>
              <a:t>пыт работы с коммерческой и государственной тайной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altLang="ru-RU" sz="1800" dirty="0"/>
              <a:t>т</a:t>
            </a:r>
            <a:r>
              <a:rPr lang="ru-RU" altLang="ru-RU" sz="1800" dirty="0" smtClean="0"/>
              <a:t>ехнологические и научные партнеры компании – ведущие научно-исследовательские институты</a:t>
            </a:r>
            <a:endParaRPr lang="ru-RU" altLang="ru-RU" sz="1800" dirty="0"/>
          </a:p>
        </p:txBody>
      </p:sp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5076056" y="3789040"/>
            <a:ext cx="3960366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33400" indent="-5334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30000"/>
              </a:spcBef>
              <a:buClr>
                <a:srgbClr val="DD8242"/>
              </a:buClr>
              <a:buFont typeface="Wingdings" pitchFamily="2" charset="2"/>
              <a:buNone/>
            </a:pPr>
            <a:r>
              <a:rPr lang="ru-RU" altLang="ru-RU" sz="2000" b="1" dirty="0"/>
              <a:t>Лицензии и сертификаты </a:t>
            </a:r>
          </a:p>
          <a:p>
            <a:pPr eaLnBrk="1" hangingPunct="1">
              <a:lnSpc>
                <a:spcPct val="90000"/>
              </a:lnSpc>
              <a:spcBef>
                <a:spcPct val="600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altLang="ru-RU" sz="1800" dirty="0"/>
              <a:t>л</a:t>
            </a:r>
            <a:r>
              <a:rPr lang="ru-RU" altLang="ru-RU" sz="1800" dirty="0" smtClean="0"/>
              <a:t>ицензии и аккредитованная ФСБ РФ лаборатория в </a:t>
            </a:r>
            <a:r>
              <a:rPr lang="ru-RU" altLang="ru-RU" sz="1800" dirty="0"/>
              <a:t>области защиты </a:t>
            </a:r>
            <a:r>
              <a:rPr lang="ru-RU" altLang="ru-RU" sz="1800" dirty="0" smtClean="0"/>
              <a:t>информации</a:t>
            </a:r>
          </a:p>
          <a:p>
            <a:pPr eaLnBrk="1" hangingPunct="1">
              <a:lnSpc>
                <a:spcPct val="90000"/>
              </a:lnSpc>
              <a:spcBef>
                <a:spcPct val="600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altLang="ru-RU" sz="1800" dirty="0"/>
              <a:t>с</a:t>
            </a:r>
            <a:r>
              <a:rPr lang="ru-RU" altLang="ru-RU" sz="1800" dirty="0" smtClean="0"/>
              <a:t>видетельства </a:t>
            </a:r>
            <a:r>
              <a:rPr lang="ru-RU" altLang="ru-RU" sz="1800" dirty="0"/>
              <a:t>Роспатента     </a:t>
            </a:r>
            <a:r>
              <a:rPr lang="en-US" altLang="ru-RU" sz="1800" dirty="0"/>
              <a:t> </a:t>
            </a:r>
            <a:r>
              <a:rPr lang="ru-RU" altLang="ru-RU" sz="1800" dirty="0"/>
              <a:t>на </a:t>
            </a:r>
            <a:r>
              <a:rPr lang="ru-RU" altLang="ru-RU" sz="1800" dirty="0" smtClean="0"/>
              <a:t>собственные программные </a:t>
            </a:r>
            <a:r>
              <a:rPr lang="ru-RU" altLang="ru-RU" sz="1800" dirty="0"/>
              <a:t>продукты</a:t>
            </a:r>
          </a:p>
        </p:txBody>
      </p:sp>
      <p:pic>
        <p:nvPicPr>
          <p:cNvPr id="453642" name="Picture 10" descr="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52736"/>
            <a:ext cx="3384376" cy="2351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0" y="6643710"/>
            <a:ext cx="2806700" cy="214290"/>
          </a:xfrm>
          <a:prstGeom prst="rect">
            <a:avLst/>
          </a:prstGeom>
          <a:solidFill>
            <a:srgbClr val="A93E1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О компании. Компетенции и опыт</a:t>
            </a:r>
          </a:p>
        </p:txBody>
      </p:sp>
    </p:spTree>
    <p:extLst>
      <p:ext uri="{BB962C8B-B14F-4D97-AF65-F5344CB8AC3E}">
        <p14:creationId xmlns:p14="http://schemas.microsoft.com/office/powerpoint/2010/main" val="31842640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53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453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453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3643" grpId="0"/>
      <p:bldP spid="453644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41" name="Rectangle 9"/>
          <p:cNvSpPr>
            <a:spLocks noChangeArrowheads="1"/>
          </p:cNvSpPr>
          <p:nvPr/>
        </p:nvSpPr>
        <p:spPr bwMode="auto">
          <a:xfrm>
            <a:off x="611188" y="-12700"/>
            <a:ext cx="8353425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Специализация компании</a:t>
            </a: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53643" name="Rectangle 11"/>
          <p:cNvSpPr>
            <a:spLocks noChangeArrowheads="1"/>
          </p:cNvSpPr>
          <p:nvPr/>
        </p:nvSpPr>
        <p:spPr bwMode="auto">
          <a:xfrm>
            <a:off x="4211960" y="980728"/>
            <a:ext cx="4824536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33400" indent="-5334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30000"/>
              </a:spcBef>
              <a:buClr>
                <a:srgbClr val="DD8242"/>
              </a:buClr>
              <a:buFont typeface="Wingdings" pitchFamily="2" charset="2"/>
              <a:buNone/>
            </a:pPr>
            <a:r>
              <a:rPr lang="ru-RU" altLang="ru-RU" sz="2000" b="1" dirty="0" smtClean="0"/>
              <a:t>Системы и комплексы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altLang="ru-RU" sz="1600" dirty="0"/>
              <a:t>поисковые системы и системы </a:t>
            </a:r>
            <a:r>
              <a:rPr lang="ru-RU" altLang="ru-RU" sz="1600" dirty="0" smtClean="0"/>
              <a:t>комплексного мониторинга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altLang="ru-RU" sz="1600" dirty="0" smtClean="0"/>
              <a:t>информационно-аналитические и экспертные системы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altLang="ru-RU" sz="1600" dirty="0" smtClean="0"/>
              <a:t>ситуационные центры, </a:t>
            </a:r>
            <a:r>
              <a:rPr lang="ru-RU" altLang="ru-RU" sz="1600" dirty="0"/>
              <a:t>центры обработки данных </a:t>
            </a:r>
            <a:r>
              <a:rPr lang="ru-RU" altLang="ru-RU" sz="1600" dirty="0" smtClean="0"/>
              <a:t>и центры управления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altLang="ru-RU" sz="1600" dirty="0"/>
              <a:t>информационно-справочные </a:t>
            </a:r>
            <a:r>
              <a:rPr lang="ru-RU" altLang="ru-RU" sz="1600" dirty="0" smtClean="0"/>
              <a:t>системы и защищенные системы электронных архивов и документооборота</a:t>
            </a:r>
            <a:endParaRPr lang="ru-RU" altLang="ru-RU" sz="1600" dirty="0"/>
          </a:p>
        </p:txBody>
      </p:sp>
      <p:sp>
        <p:nvSpPr>
          <p:cNvPr id="453644" name="Rectangle 12"/>
          <p:cNvSpPr>
            <a:spLocks noChangeArrowheads="1"/>
          </p:cNvSpPr>
          <p:nvPr/>
        </p:nvSpPr>
        <p:spPr bwMode="auto">
          <a:xfrm>
            <a:off x="395535" y="3861048"/>
            <a:ext cx="8640961" cy="25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33400" indent="-5334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30000"/>
              </a:spcBef>
              <a:buClr>
                <a:srgbClr val="DD8242"/>
              </a:buClr>
              <a:buFont typeface="Wingdings" pitchFamily="2" charset="2"/>
              <a:buNone/>
            </a:pPr>
            <a:r>
              <a:rPr lang="ru-RU" altLang="ru-RU" sz="2000" b="1" dirty="0" smtClean="0"/>
              <a:t>Ключевые компетенции</a:t>
            </a:r>
            <a:endParaRPr lang="en-US" altLang="ru-RU" sz="2000" b="1" dirty="0"/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altLang="ru-RU" sz="1600" dirty="0" smtClean="0"/>
              <a:t>обработка больших объемов разнородных данных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altLang="ru-RU" sz="1600" dirty="0"/>
              <a:t>р</a:t>
            </a:r>
            <a:r>
              <a:rPr lang="ru-RU" altLang="ru-RU" sz="1600" dirty="0" smtClean="0"/>
              <a:t>аспределенное хранение и поиск данных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altLang="ru-RU" sz="1600" dirty="0"/>
              <a:t>п</a:t>
            </a:r>
            <a:r>
              <a:rPr lang="ru-RU" altLang="ru-RU" sz="1600" dirty="0" smtClean="0"/>
              <a:t>оиск и сбор сведений из сети Интернет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altLang="ru-RU" sz="1600" dirty="0"/>
              <a:t>а</a:t>
            </a:r>
            <a:r>
              <a:rPr lang="ru-RU" altLang="ru-RU" sz="1600" dirty="0" smtClean="0"/>
              <a:t>налитическая обработка данных</a:t>
            </a:r>
            <a:r>
              <a:rPr lang="en-US" altLang="ru-RU" sz="1600" dirty="0" smtClean="0"/>
              <a:t>:</a:t>
            </a:r>
            <a:r>
              <a:rPr lang="ru-RU" altLang="ru-RU" sz="1600" dirty="0" smtClean="0"/>
              <a:t> структурный и лингвистический анализ, классификация, кластеризация, статистический анализ</a:t>
            </a:r>
            <a:endParaRPr lang="en-US" altLang="ru-RU" sz="1600" dirty="0" smtClean="0"/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altLang="ru-RU" sz="1600" dirty="0"/>
              <a:t>в</a:t>
            </a:r>
            <a:r>
              <a:rPr lang="ru-RU" altLang="ru-RU" sz="1600" dirty="0" smtClean="0"/>
              <a:t>изуализация структурированных и текстовых данных</a:t>
            </a:r>
            <a:endParaRPr lang="ru-RU" altLang="ru-RU" sz="1600" dirty="0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0" y="6643710"/>
            <a:ext cx="2806700" cy="214290"/>
          </a:xfrm>
          <a:prstGeom prst="rect">
            <a:avLst/>
          </a:prstGeom>
          <a:solidFill>
            <a:srgbClr val="A93E1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О компании. Компетенции и опыт</a:t>
            </a:r>
          </a:p>
        </p:txBody>
      </p:sp>
      <p:pic>
        <p:nvPicPr>
          <p:cNvPr id="8" name="Picture 14" descr="граф7-МВД-цве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24" y="1196752"/>
            <a:ext cx="3458220" cy="2359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7176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453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453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3643" grpId="0"/>
      <p:bldP spid="4536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78" name="Rectangle 2"/>
          <p:cNvSpPr>
            <a:spLocks noChangeArrowheads="1"/>
          </p:cNvSpPr>
          <p:nvPr/>
        </p:nvSpPr>
        <p:spPr bwMode="auto">
          <a:xfrm>
            <a:off x="0" y="115888"/>
            <a:ext cx="91440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Опыт работы с органами государственной власти</a:t>
            </a:r>
          </a:p>
        </p:txBody>
      </p:sp>
      <p:graphicFrame>
        <p:nvGraphicFramePr>
          <p:cNvPr id="10282" name="Group 42"/>
          <p:cNvGraphicFramePr>
            <a:graphicFrameLocks noGrp="1"/>
          </p:cNvGraphicFramePr>
          <p:nvPr/>
        </p:nvGraphicFramePr>
        <p:xfrm>
          <a:off x="712788" y="981075"/>
          <a:ext cx="6954837" cy="5656263"/>
        </p:xfrm>
        <a:graphic>
          <a:graphicData uri="http://schemas.openxmlformats.org/drawingml/2006/table">
            <a:tbl>
              <a:tblPr/>
              <a:tblGrid>
                <a:gridCol w="1294449"/>
                <a:gridCol w="5660388"/>
              </a:tblGrid>
              <a:tr h="8763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2" marR="89992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Министерство внутренних дел РФ</a:t>
                      </a:r>
                    </a:p>
                  </a:txBody>
                  <a:tcPr marL="89992" marR="89992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02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2" marR="89992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Федеральная таможенная служба РФ</a:t>
                      </a:r>
                    </a:p>
                  </a:txBody>
                  <a:tcPr marL="89992" marR="89992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75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2" marR="89992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Федеральная служба безопасности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РФ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2" marR="89992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67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2" marR="89992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Федеральная служба охраны РФ</a:t>
                      </a:r>
                    </a:p>
                  </a:txBody>
                  <a:tcPr marL="89992" marR="89992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21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2" marR="89992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Федеральная служба РФ по контролю за оборотом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наркотиков</a:t>
                      </a:r>
                    </a:p>
                  </a:txBody>
                  <a:tcPr marL="89992" marR="89992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2" marR="89992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Пограничная служба Федеральной службы безопасности РФ</a:t>
                      </a:r>
                    </a:p>
                  </a:txBody>
                  <a:tcPr marL="89992" marR="89992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09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2" marR="89992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Федеральная служба РФ по финансовому мониторингу</a:t>
                      </a:r>
                    </a:p>
                  </a:txBody>
                  <a:tcPr marL="89992" marR="89992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258" name="Picture 5" descr="МВД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150" y="1104900"/>
            <a:ext cx="6572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9" name="Picture 9" descr="ФС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38" y="3405188"/>
            <a:ext cx="525462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0" name="Picture 7" descr="ФСБ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575" y="2443163"/>
            <a:ext cx="460375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1" name="Picture 8" descr="наркоконтроль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963" y="4162425"/>
            <a:ext cx="6080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2" name="Picture 18" descr="Пограничники ФСБ РФ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463" y="5019675"/>
            <a:ext cx="482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3" name="Picture 19" descr="Росфинмониторинг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363" y="5891213"/>
            <a:ext cx="557212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4" name="Picture 17" descr="ФТС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700" y="1809750"/>
            <a:ext cx="4921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6643710"/>
            <a:ext cx="2806700" cy="214290"/>
          </a:xfrm>
          <a:prstGeom prst="rect">
            <a:avLst/>
          </a:prstGeom>
          <a:solidFill>
            <a:srgbClr val="A93E1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О компании. Компетенции и опыт</a:t>
            </a:r>
          </a:p>
        </p:txBody>
      </p:sp>
    </p:spTree>
    <p:extLst>
      <p:ext uri="{BB962C8B-B14F-4D97-AF65-F5344CB8AC3E}">
        <p14:creationId xmlns:p14="http://schemas.microsoft.com/office/powerpoint/2010/main" val="41130191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9564" y="1124744"/>
            <a:ext cx="7708900" cy="5597227"/>
          </a:xfrm>
        </p:spPr>
        <p:txBody>
          <a:bodyPr/>
          <a:lstStyle/>
          <a:p>
            <a:pPr marL="381000" indent="-381000"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ru-RU" altLang="ru-RU" sz="1400" dirty="0" smtClean="0"/>
              <a:t>	</a:t>
            </a:r>
            <a:r>
              <a:rPr lang="ru-RU" altLang="ru-RU" sz="1800" dirty="0" smtClean="0"/>
              <a:t>ОАО «РОСТЕЛЕКОМ»</a:t>
            </a:r>
          </a:p>
          <a:p>
            <a:pPr marL="381000" indent="-381000"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ru-RU" altLang="ru-RU" sz="1800" dirty="0" smtClean="0"/>
              <a:t>	ОАО «ЦентрТелеком»</a:t>
            </a:r>
          </a:p>
          <a:p>
            <a:pPr marL="381000" indent="-381000"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ru-RU" altLang="ru-RU" sz="1800" dirty="0" smtClean="0"/>
              <a:t>	ОАО «Северо-западный Телеком»</a:t>
            </a:r>
          </a:p>
          <a:p>
            <a:pPr marL="381000" indent="-381000"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ru-RU" altLang="ru-RU" sz="1800" dirty="0" smtClean="0"/>
              <a:t>	ОАО «Волга Телеком» </a:t>
            </a:r>
          </a:p>
          <a:p>
            <a:pPr marL="381000" indent="-381000"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ru-RU" altLang="ru-RU" sz="1800" dirty="0" smtClean="0"/>
              <a:t>	ОАО «Мобильные </a:t>
            </a:r>
            <a:r>
              <a:rPr lang="ru-RU" altLang="ru-RU" sz="1800" dirty="0" err="1" smtClean="0"/>
              <a:t>ТелеСистемы</a:t>
            </a:r>
            <a:r>
              <a:rPr lang="ru-RU" altLang="ru-RU" sz="1800" dirty="0" smtClean="0"/>
              <a:t>»</a:t>
            </a:r>
          </a:p>
          <a:p>
            <a:pPr marL="381000" indent="-381000"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ru-RU" altLang="ru-RU" sz="1800" dirty="0" smtClean="0"/>
              <a:t>	ОАО «МЕГАФОН» </a:t>
            </a:r>
          </a:p>
          <a:p>
            <a:pPr marL="381000" indent="-381000"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ru-RU" altLang="ru-RU" sz="1800" dirty="0" smtClean="0"/>
              <a:t>	НО «Национальный негосударственный пенсионный фонд» </a:t>
            </a:r>
          </a:p>
          <a:p>
            <a:pPr marL="381000" indent="-381000"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ru-RU" altLang="ru-RU" sz="1800" dirty="0" smtClean="0"/>
              <a:t>	ЗАО «МЕДИА СИТИ» (группа компаний «А-МЕДИА») </a:t>
            </a:r>
          </a:p>
          <a:p>
            <a:pPr marL="381000" indent="-381000"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ru-RU" altLang="ru-RU" sz="1800" dirty="0" smtClean="0"/>
              <a:t>	ЗАО «</a:t>
            </a:r>
            <a:r>
              <a:rPr lang="ru-RU" altLang="ru-RU" sz="1800" dirty="0" err="1" smtClean="0"/>
              <a:t>Европлан</a:t>
            </a:r>
            <a:r>
              <a:rPr lang="ru-RU" altLang="ru-RU" sz="1800" dirty="0" smtClean="0"/>
              <a:t>» (ранее ЗАО «</a:t>
            </a:r>
            <a:r>
              <a:rPr lang="ru-RU" altLang="ru-RU" sz="1800" dirty="0" err="1" smtClean="0"/>
              <a:t>ДельтаЛизинг</a:t>
            </a:r>
            <a:r>
              <a:rPr lang="ru-RU" altLang="ru-RU" sz="1800" dirty="0" smtClean="0"/>
              <a:t>») </a:t>
            </a:r>
          </a:p>
          <a:p>
            <a:pPr marL="381000" indent="-381000"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ru-RU" altLang="ru-RU" sz="1800" dirty="0" smtClean="0"/>
              <a:t>	</a:t>
            </a:r>
            <a:r>
              <a:rPr lang="ru-RU" sz="1800" dirty="0" smtClean="0"/>
              <a:t>ОАО </a:t>
            </a:r>
            <a:r>
              <a:rPr lang="ru-RU" sz="1800" dirty="0"/>
              <a:t>Банк «Северный морской путь»</a:t>
            </a:r>
            <a:endParaRPr lang="ru-RU" altLang="ru-RU" sz="1800" dirty="0" smtClean="0"/>
          </a:p>
          <a:p>
            <a:pPr marL="381000" indent="-381000"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ru-RU" altLang="ru-RU" sz="1800" dirty="0"/>
              <a:t>	</a:t>
            </a:r>
            <a:endParaRPr lang="ru-RU" altLang="ru-RU" sz="1800" dirty="0" smtClean="0"/>
          </a:p>
          <a:p>
            <a:pPr marL="381000" indent="-381000"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ru-RU" altLang="ru-RU" sz="1800" dirty="0"/>
              <a:t>	</a:t>
            </a:r>
            <a:r>
              <a:rPr lang="ru-RU" altLang="ru-RU" sz="1800" dirty="0" smtClean="0"/>
              <a:t>Информационно-аналитический центр Судебного департамента</a:t>
            </a:r>
          </a:p>
          <a:p>
            <a:pPr marL="381000" indent="-381000"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ru-RU" altLang="ru-RU" sz="1800" dirty="0"/>
              <a:t>	</a:t>
            </a:r>
            <a:r>
              <a:rPr lang="ru-RU" altLang="ru-RU" sz="1800" dirty="0" smtClean="0"/>
              <a:t>Ситуационно-кризисный </a:t>
            </a:r>
            <a:r>
              <a:rPr lang="ru-RU" altLang="ru-RU" sz="1800" dirty="0"/>
              <a:t>центр Росатома </a:t>
            </a:r>
            <a:endParaRPr lang="ru-RU" altLang="ru-RU" sz="1800" dirty="0" smtClean="0"/>
          </a:p>
          <a:p>
            <a:pPr marL="381000" indent="-381000"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ru-RU" altLang="ru-RU" sz="1800" dirty="0"/>
              <a:t>	</a:t>
            </a:r>
            <a:r>
              <a:rPr lang="ru-RU" altLang="ru-RU" sz="1800" dirty="0" smtClean="0"/>
              <a:t>Федеральный кадастровый центр «Земля»</a:t>
            </a:r>
          </a:p>
          <a:p>
            <a:pPr marL="381000" indent="-381000"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ru-RU" altLang="ru-RU" sz="1800" dirty="0"/>
              <a:t>	</a:t>
            </a:r>
            <a:r>
              <a:rPr lang="ru-RU" altLang="ru-RU" sz="1800" dirty="0" smtClean="0"/>
              <a:t>Научно-исследовательский институт Гознака</a:t>
            </a:r>
          </a:p>
          <a:p>
            <a:pPr marL="381000" indent="-381000"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ru-RU" altLang="ru-RU" sz="1600" dirty="0"/>
              <a:t>	</a:t>
            </a:r>
            <a:endParaRPr lang="ru-RU" altLang="ru-RU" sz="1600" dirty="0" smtClean="0"/>
          </a:p>
          <a:p>
            <a:pPr marL="381000" indent="-381000"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ru-RU" altLang="ru-RU" sz="1600" dirty="0"/>
              <a:t>	</a:t>
            </a:r>
            <a:endParaRPr lang="ru-RU" altLang="ru-RU" sz="1800" dirty="0" smtClean="0"/>
          </a:p>
        </p:txBody>
      </p:sp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289646"/>
            <a:ext cx="1800225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20888"/>
            <a:ext cx="1008063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721026"/>
            <a:ext cx="995362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79512" y="79375"/>
            <a:ext cx="864096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Опыт работы с коммерческими </a:t>
            </a:r>
            <a:r>
              <a:rPr 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и государственными организациями</a:t>
            </a: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96642" name="Picture 2" descr="https://im0-tub-ru.yandex.net/i?id=6b7146777f17e8d7dec01b7cb780993d&amp;n=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437112"/>
            <a:ext cx="1600177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6644" name="Picture 4" descr="Europla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73415"/>
            <a:ext cx="1375767" cy="365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6646" name="Picture 6" descr="http://www.nnpf.ru/logo_nn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46" y="3140968"/>
            <a:ext cx="1351682" cy="61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0" y="6643710"/>
            <a:ext cx="2806700" cy="214290"/>
          </a:xfrm>
          <a:prstGeom prst="rect">
            <a:avLst/>
          </a:prstGeom>
          <a:solidFill>
            <a:srgbClr val="A93E1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О компании. Компетенции и опыт</a:t>
            </a:r>
          </a:p>
        </p:txBody>
      </p:sp>
    </p:spTree>
    <p:extLst>
      <p:ext uri="{BB962C8B-B14F-4D97-AF65-F5344CB8AC3E}">
        <p14:creationId xmlns:p14="http://schemas.microsoft.com/office/powerpoint/2010/main" val="392796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41" name="Rectangle 9"/>
          <p:cNvSpPr>
            <a:spLocks noChangeArrowheads="1"/>
          </p:cNvSpPr>
          <p:nvPr/>
        </p:nvSpPr>
        <p:spPr bwMode="auto">
          <a:xfrm>
            <a:off x="395288" y="2276475"/>
            <a:ext cx="8353425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6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II</a:t>
            </a:r>
            <a:endParaRPr lang="en-US" sz="36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endParaRPr lang="ru-RU" sz="36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ru-RU" sz="36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 ТЕХНОЛОГИЯХ </a:t>
            </a:r>
          </a:p>
          <a:p>
            <a:pPr algn="ctr">
              <a:defRPr/>
            </a:pPr>
            <a:endParaRPr lang="ru-RU" sz="36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ru-RU" sz="36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Сбор, хранение, поиск, анализ, визуализация больших объемов данных </a:t>
            </a:r>
            <a:r>
              <a:rPr lang="en-US" sz="36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(BIG DATA)</a:t>
            </a:r>
            <a:endParaRPr lang="ru-RU" sz="36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043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942" name="Picture 6" descr="Table new Arion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833438"/>
            <a:ext cx="8529638" cy="575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42" name="Rectangle 2"/>
          <p:cNvSpPr>
            <a:spLocks noChangeArrowheads="1"/>
          </p:cNvSpPr>
          <p:nvPr/>
        </p:nvSpPr>
        <p:spPr bwMode="auto">
          <a:xfrm>
            <a:off x="325438" y="0"/>
            <a:ext cx="8532812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Интегрированная программная </a:t>
            </a:r>
            <a:r>
              <a:rPr lang="ru-RU" sz="3200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платформа</a:t>
            </a:r>
            <a:endParaRPr lang="ru-RU" sz="3200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95943" name="Picture 7" descr="Table new Arion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833438"/>
            <a:ext cx="8529638" cy="575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50274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95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95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95313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Распределенная обработка информации</a:t>
            </a:r>
            <a:endParaRPr lang="ru-RU" sz="2800" b="1" dirty="0"/>
          </a:p>
        </p:txBody>
      </p:sp>
      <p:pic>
        <p:nvPicPr>
          <p:cNvPr id="1032" name="Picture 8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88913"/>
            <a:ext cx="9039225" cy="666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3" name="AutoShape 29"/>
          <p:cNvSpPr>
            <a:spLocks noChangeArrowheads="1"/>
          </p:cNvSpPr>
          <p:nvPr/>
        </p:nvSpPr>
        <p:spPr bwMode="auto">
          <a:xfrm>
            <a:off x="107950" y="869950"/>
            <a:ext cx="6624638" cy="844550"/>
          </a:xfrm>
          <a:prstGeom prst="wedgeRectCallout">
            <a:avLst>
              <a:gd name="adj1" fmla="val -34551"/>
              <a:gd name="adj2" fmla="val 242500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ru-RU" sz="1400">
                <a:latin typeface="Trebuchet MS" pitchFamily="34" charset="0"/>
              </a:rPr>
              <a:t> </a:t>
            </a:r>
            <a:r>
              <a:rPr lang="ru-RU" altLang="ru-RU" sz="1400">
                <a:latin typeface="Trebuchet MS" pitchFamily="34" charset="0"/>
              </a:rPr>
              <a:t> территориальная и временная распределенность подразделений</a:t>
            </a:r>
            <a:r>
              <a:rPr lang="en-US" altLang="ru-RU" sz="1400">
                <a:latin typeface="Trebuchet MS" pitchFamily="34" charset="0"/>
              </a:rPr>
              <a:t>  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ru-RU" sz="1400">
                <a:latin typeface="Trebuchet MS" pitchFamily="34" charset="0"/>
              </a:rPr>
              <a:t> </a:t>
            </a:r>
            <a:r>
              <a:rPr lang="ru-RU" altLang="ru-RU" sz="1400">
                <a:latin typeface="Trebuchet MS" pitchFamily="34" charset="0"/>
              </a:rPr>
              <a:t> аппаратная и программная гетерогенность используемых систем</a:t>
            </a:r>
            <a:endParaRPr lang="en-US" altLang="ru-RU" sz="1400">
              <a:latin typeface="Trebuchet MS" pitchFamily="34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6643710"/>
            <a:ext cx="6156176" cy="214290"/>
          </a:xfrm>
          <a:prstGeom prst="rect">
            <a:avLst/>
          </a:prstGeom>
          <a:solidFill>
            <a:srgbClr val="A93E1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Технология распределенной обработки больших </a:t>
            </a:r>
            <a:r>
              <a:rPr lang="ru-RU" sz="1200" b="1" dirty="0">
                <a:solidFill>
                  <a:schemeClr val="bg1"/>
                </a:solidFill>
                <a:latin typeface="Arial" pitchFamily="34" charset="0"/>
              </a:rPr>
              <a:t>информационных </a:t>
            </a: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</a:rPr>
              <a:t>массивов</a:t>
            </a:r>
          </a:p>
        </p:txBody>
      </p:sp>
      <p:sp>
        <p:nvSpPr>
          <p:cNvPr id="1056" name="AutoShape 32"/>
          <p:cNvSpPr>
            <a:spLocks noChangeArrowheads="1"/>
          </p:cNvSpPr>
          <p:nvPr/>
        </p:nvSpPr>
        <p:spPr bwMode="auto">
          <a:xfrm>
            <a:off x="2268538" y="5357813"/>
            <a:ext cx="6624637" cy="1311275"/>
          </a:xfrm>
          <a:prstGeom prst="wedgeRectCallout">
            <a:avLst>
              <a:gd name="adj1" fmla="val 2417"/>
              <a:gd name="adj2" fmla="val -166208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ru-RU" sz="1400">
                <a:latin typeface="Trebuchet MS" pitchFamily="34" charset="0"/>
              </a:rPr>
              <a:t>  </a:t>
            </a:r>
            <a:r>
              <a:rPr lang="ru-RU" altLang="ru-RU" sz="1400">
                <a:latin typeface="Trebuchet MS" pitchFamily="34" charset="0"/>
              </a:rPr>
              <a:t>сервис-ориентированная архитектура и открытые стандарты</a:t>
            </a:r>
            <a:endParaRPr lang="en-US" altLang="ru-RU" sz="1400">
              <a:latin typeface="Trebuchet MS" pitchFamily="34" charset="0"/>
            </a:endParaRPr>
          </a:p>
          <a:p>
            <a:pPr eaLnBrk="1" hangingPunct="1"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ru-RU" sz="1400">
                <a:latin typeface="Trebuchet MS" pitchFamily="34" charset="0"/>
              </a:rPr>
              <a:t>  </a:t>
            </a:r>
            <a:r>
              <a:rPr lang="ru-RU" altLang="ru-RU" sz="1400">
                <a:latin typeface="Trebuchet MS" pitchFamily="34" charset="0"/>
              </a:rPr>
              <a:t>промышленные интеграционные платформы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ru-RU" sz="1400">
                <a:latin typeface="Trebuchet MS" pitchFamily="34" charset="0"/>
              </a:rPr>
              <a:t>  </a:t>
            </a:r>
            <a:r>
              <a:rPr lang="ru-RU" altLang="ru-RU" sz="1400">
                <a:latin typeface="Trebuchet MS" pitchFamily="34" charset="0"/>
              </a:rPr>
              <a:t>российский и мировой опыт построения систем управления распределенной обработкой данных</a:t>
            </a:r>
          </a:p>
        </p:txBody>
      </p:sp>
    </p:spTree>
    <p:extLst>
      <p:ext uri="{BB962C8B-B14F-4D97-AF65-F5344CB8AC3E}">
        <p14:creationId xmlns:p14="http://schemas.microsoft.com/office/powerpoint/2010/main" val="411123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3" grpId="0" animBg="1"/>
      <p:bldP spid="1056" grpId="0" animBg="1"/>
    </p:bldLst>
  </p:timing>
</p:sld>
</file>

<file path=ppt/theme/theme1.xml><?xml version="1.0" encoding="utf-8"?>
<a:theme xmlns:a="http://schemas.openxmlformats.org/drawingml/2006/main" name="Шаблон">
  <a:themeElements>
    <a:clrScheme name="Шаблон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Шаблон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5CB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5CB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Шаблон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Шаблон">
  <a:themeElements>
    <a:clrScheme name="Шаблон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Шаблон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5CB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5CB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Шаблон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48510</TotalTime>
  <Words>719</Words>
  <Application>Microsoft Office PowerPoint</Application>
  <PresentationFormat>Экран (4:3)</PresentationFormat>
  <Paragraphs>155</Paragraphs>
  <Slides>28</Slides>
  <Notes>16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1" baseType="lpstr">
      <vt:lpstr>Шаблон</vt:lpstr>
      <vt:lpstr>3_Шаблон</vt:lpstr>
      <vt:lpstr>Visio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Распределенная обработка информации</vt:lpstr>
      <vt:lpstr>Презентация PowerPoint</vt:lpstr>
      <vt:lpstr>Презентация PowerPoint</vt:lpstr>
      <vt:lpstr>Схема обработки больших данных</vt:lpstr>
      <vt:lpstr>Презентация PowerPoint</vt:lpstr>
      <vt:lpstr>Структурный и лингвистический анализ гипертекстовых документов</vt:lpstr>
      <vt:lpstr>Презентация PowerPoint</vt:lpstr>
      <vt:lpstr>Формирование метаданных из текста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Отображение данных на трехмерной карте и видеомониторинг ключевых объектов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>Administrator</cp:lastModifiedBy>
  <cp:revision>4632</cp:revision>
  <cp:lastPrinted>2015-03-02T17:23:05Z</cp:lastPrinted>
  <dcterms:created xsi:type="dcterms:W3CDTF">2004-08-30T16:01:02Z</dcterms:created>
  <dcterms:modified xsi:type="dcterms:W3CDTF">2015-04-05T19:19:00Z</dcterms:modified>
</cp:coreProperties>
</file>