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303" r:id="rId3"/>
    <p:sldId id="307" r:id="rId4"/>
    <p:sldId id="258" r:id="rId5"/>
    <p:sldId id="265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8" r:id="rId16"/>
    <p:sldId id="279" r:id="rId17"/>
    <p:sldId id="304" r:id="rId18"/>
    <p:sldId id="287" r:id="rId19"/>
    <p:sldId id="290" r:id="rId20"/>
    <p:sldId id="288" r:id="rId21"/>
    <p:sldId id="305" r:id="rId22"/>
    <p:sldId id="289" r:id="rId23"/>
    <p:sldId id="324" r:id="rId24"/>
    <p:sldId id="306" r:id="rId25"/>
    <p:sldId id="261" r:id="rId26"/>
    <p:sldId id="292" r:id="rId27"/>
    <p:sldId id="262" r:id="rId28"/>
    <p:sldId id="285" r:id="rId29"/>
    <p:sldId id="299" r:id="rId30"/>
    <p:sldId id="326" r:id="rId31"/>
    <p:sldId id="327" r:id="rId32"/>
    <p:sldId id="308" r:id="rId33"/>
    <p:sldId id="293" r:id="rId34"/>
    <p:sldId id="323" r:id="rId35"/>
    <p:sldId id="295" r:id="rId36"/>
    <p:sldId id="296" r:id="rId37"/>
    <p:sldId id="302" r:id="rId38"/>
    <p:sldId id="297" r:id="rId39"/>
    <p:sldId id="328" r:id="rId40"/>
    <p:sldId id="282" r:id="rId41"/>
    <p:sldId id="310" r:id="rId42"/>
    <p:sldId id="311" r:id="rId43"/>
    <p:sldId id="313" r:id="rId44"/>
    <p:sldId id="318" r:id="rId45"/>
    <p:sldId id="319" r:id="rId46"/>
    <p:sldId id="320" r:id="rId47"/>
    <p:sldId id="316" r:id="rId48"/>
    <p:sldId id="321" r:id="rId49"/>
    <p:sldId id="317" r:id="rId50"/>
    <p:sldId id="314" r:id="rId51"/>
    <p:sldId id="329" r:id="rId52"/>
    <p:sldId id="312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403" autoAdjust="0"/>
  </p:normalViewPr>
  <p:slideViewPr>
    <p:cSldViewPr>
      <p:cViewPr varScale="1">
        <p:scale>
          <a:sx n="48" d="100"/>
          <a:sy n="48" d="100"/>
        </p:scale>
        <p:origin x="-131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B07FCD-C580-4090-8A07-23C00F5050B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30A00A-1500-4F9B-AC52-7058A768BBB8}">
      <dgm:prSet phldrT="[Текст]"/>
      <dgm:spPr/>
      <dgm:t>
        <a:bodyPr/>
        <a:lstStyle/>
        <a:p>
          <a:r>
            <a:rPr lang="ru-RU" dirty="0" smtClean="0"/>
            <a:t>Разбор и очистка</a:t>
          </a:r>
          <a:endParaRPr lang="ru-RU" dirty="0"/>
        </a:p>
      </dgm:t>
    </dgm:pt>
    <dgm:pt modelId="{8FDF118F-E12A-41EA-9280-1C366E15C534}" type="parTrans" cxnId="{DF13BE71-AFE5-4509-B35B-94C9FABD8E02}">
      <dgm:prSet/>
      <dgm:spPr/>
      <dgm:t>
        <a:bodyPr/>
        <a:lstStyle/>
        <a:p>
          <a:endParaRPr lang="ru-RU"/>
        </a:p>
      </dgm:t>
    </dgm:pt>
    <dgm:pt modelId="{057663F4-BC42-44CE-B5FF-1ABC77BF16CC}" type="sibTrans" cxnId="{DF13BE71-AFE5-4509-B35B-94C9FABD8E02}">
      <dgm:prSet/>
      <dgm:spPr/>
      <dgm:t>
        <a:bodyPr/>
        <a:lstStyle/>
        <a:p>
          <a:endParaRPr lang="ru-RU"/>
        </a:p>
      </dgm:t>
    </dgm:pt>
    <dgm:pt modelId="{F251A380-6888-41AE-8F6B-44CA71EDEDE0}">
      <dgm:prSet phldrT="[Текст]"/>
      <dgm:spPr/>
      <dgm:t>
        <a:bodyPr/>
        <a:lstStyle/>
        <a:p>
          <a:r>
            <a:rPr lang="ru-RU" dirty="0" smtClean="0"/>
            <a:t>Накопление и индексирование</a:t>
          </a:r>
          <a:endParaRPr lang="ru-RU" dirty="0"/>
        </a:p>
      </dgm:t>
    </dgm:pt>
    <dgm:pt modelId="{55F5ED03-42D1-4F83-A6DB-7D39CF3559DB}" type="parTrans" cxnId="{89EF65E4-A15F-42E0-8837-587B8604D47B}">
      <dgm:prSet/>
      <dgm:spPr/>
      <dgm:t>
        <a:bodyPr/>
        <a:lstStyle/>
        <a:p>
          <a:endParaRPr lang="ru-RU"/>
        </a:p>
      </dgm:t>
    </dgm:pt>
    <dgm:pt modelId="{CD81A853-6BE2-447A-8EF0-253957A1F817}" type="sibTrans" cxnId="{89EF65E4-A15F-42E0-8837-587B8604D47B}">
      <dgm:prSet/>
      <dgm:spPr/>
      <dgm:t>
        <a:bodyPr/>
        <a:lstStyle/>
        <a:p>
          <a:endParaRPr lang="ru-RU"/>
        </a:p>
      </dgm:t>
    </dgm:pt>
    <dgm:pt modelId="{D94D7F06-F466-428E-8170-7B87E7B2B432}">
      <dgm:prSet phldrT="[Текст]" custT="1"/>
      <dgm:spPr/>
      <dgm:t>
        <a:bodyPr/>
        <a:lstStyle/>
        <a:p>
          <a:r>
            <a:rPr lang="ru-RU" sz="1400" baseline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Формирование метаданных</a:t>
          </a:r>
          <a:endParaRPr lang="ru-RU" sz="1400" baseline="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B888526A-40BC-4C3B-B099-A3453BBB0BEB}" type="parTrans" cxnId="{4A70AE84-8D46-43F2-BC2D-D084A0BAD0BC}">
      <dgm:prSet/>
      <dgm:spPr/>
      <dgm:t>
        <a:bodyPr/>
        <a:lstStyle/>
        <a:p>
          <a:endParaRPr lang="ru-RU"/>
        </a:p>
      </dgm:t>
    </dgm:pt>
    <dgm:pt modelId="{5F710B55-E175-4280-84B3-7071A4527AF0}" type="sibTrans" cxnId="{4A70AE84-8D46-43F2-BC2D-D084A0BAD0BC}">
      <dgm:prSet/>
      <dgm:spPr/>
      <dgm:t>
        <a:bodyPr/>
        <a:lstStyle/>
        <a:p>
          <a:endParaRPr lang="ru-RU"/>
        </a:p>
      </dgm:t>
    </dgm:pt>
    <dgm:pt modelId="{1CA0A82F-2A23-46F0-BD71-4EC9510357F3}">
      <dgm:prSet phldrT="[Текст]" custT="1"/>
      <dgm:spPr/>
      <dgm:t>
        <a:bodyPr/>
        <a:lstStyle/>
        <a:p>
          <a:r>
            <a:rPr lang="ru-RU" sz="1400" dirty="0" smtClean="0"/>
            <a:t>Извлечение</a:t>
          </a:r>
          <a:endParaRPr lang="ru-RU" sz="1400" dirty="0"/>
        </a:p>
      </dgm:t>
    </dgm:pt>
    <dgm:pt modelId="{0CD9A83C-A459-4D89-83D5-2FC24FE51CCC}" type="parTrans" cxnId="{838C854E-E81F-437D-8864-878B0077295E}">
      <dgm:prSet/>
      <dgm:spPr/>
      <dgm:t>
        <a:bodyPr/>
        <a:lstStyle/>
        <a:p>
          <a:endParaRPr lang="ru-RU"/>
        </a:p>
      </dgm:t>
    </dgm:pt>
    <dgm:pt modelId="{5B2D3320-1D07-4B29-B3E3-158E23A09A15}" type="sibTrans" cxnId="{838C854E-E81F-437D-8864-878B0077295E}">
      <dgm:prSet/>
      <dgm:spPr/>
      <dgm:t>
        <a:bodyPr/>
        <a:lstStyle/>
        <a:p>
          <a:endParaRPr lang="ru-RU"/>
        </a:p>
      </dgm:t>
    </dgm:pt>
    <dgm:pt modelId="{BDF36588-229C-4945-B81F-A13DA132B381}">
      <dgm:prSet phldrT="[Текст]"/>
      <dgm:spPr/>
      <dgm:t>
        <a:bodyPr/>
        <a:lstStyle/>
        <a:p>
          <a:r>
            <a:rPr lang="ru-RU" dirty="0" smtClean="0"/>
            <a:t>Определение языков и формирование представлений</a:t>
          </a:r>
          <a:endParaRPr lang="ru-RU" dirty="0"/>
        </a:p>
      </dgm:t>
    </dgm:pt>
    <dgm:pt modelId="{97CE85D5-FA1B-4A97-BD70-FBEC4B645025}" type="parTrans" cxnId="{BE30613A-BE66-481C-A910-F4744CA6B0C1}">
      <dgm:prSet/>
      <dgm:spPr/>
      <dgm:t>
        <a:bodyPr/>
        <a:lstStyle/>
        <a:p>
          <a:endParaRPr lang="ru-RU"/>
        </a:p>
      </dgm:t>
    </dgm:pt>
    <dgm:pt modelId="{5E379994-33F6-49CA-B5FC-E19B24045AA6}" type="sibTrans" cxnId="{BE30613A-BE66-481C-A910-F4744CA6B0C1}">
      <dgm:prSet/>
      <dgm:spPr/>
      <dgm:t>
        <a:bodyPr/>
        <a:lstStyle/>
        <a:p>
          <a:endParaRPr lang="ru-RU"/>
        </a:p>
      </dgm:t>
    </dgm:pt>
    <dgm:pt modelId="{E847962D-B538-4803-AA39-20A0E86FBF5C}" type="pres">
      <dgm:prSet presAssocID="{A0B07FCD-C580-4090-8A07-23C00F5050B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3EC33-689F-4D3F-AF5B-41DE97DC6F43}" type="pres">
      <dgm:prSet presAssocID="{A0B07FCD-C580-4090-8A07-23C00F5050B6}" presName="arrow" presStyleLbl="bgShp" presStyleIdx="0" presStyleCnt="1" custLinFactNeighborX="-293"/>
      <dgm:spPr/>
    </dgm:pt>
    <dgm:pt modelId="{88E2C569-B0DB-4C3D-8A15-58949D48E7E3}" type="pres">
      <dgm:prSet presAssocID="{A0B07FCD-C580-4090-8A07-23C00F5050B6}" presName="arrowDiagram5" presStyleCnt="0"/>
      <dgm:spPr/>
    </dgm:pt>
    <dgm:pt modelId="{D4388723-3DB2-482F-86BB-D79D8566F506}" type="pres">
      <dgm:prSet presAssocID="{1CA0A82F-2A23-46F0-BD71-4EC9510357F3}" presName="bullet5a" presStyleLbl="node1" presStyleIdx="0" presStyleCnt="5"/>
      <dgm:spPr/>
    </dgm:pt>
    <dgm:pt modelId="{6FE0B5B8-A762-49BF-BD69-D73E6D03C5F9}" type="pres">
      <dgm:prSet presAssocID="{1CA0A82F-2A23-46F0-BD71-4EC9510357F3}" presName="textBox5a" presStyleLbl="revTx" presStyleIdx="0" presStyleCnt="5" custScaleX="118892" custScaleY="82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38303-3ED3-4C4C-B0CA-7DDDC0A1E127}" type="pres">
      <dgm:prSet presAssocID="{2B30A00A-1500-4F9B-AC52-7058A768BBB8}" presName="bullet5b" presStyleLbl="node1" presStyleIdx="1" presStyleCnt="5"/>
      <dgm:spPr/>
    </dgm:pt>
    <dgm:pt modelId="{D95D452C-CC78-407F-81DE-BF7A873A47EC}" type="pres">
      <dgm:prSet presAssocID="{2B30A00A-1500-4F9B-AC52-7058A768BBB8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623E0-7584-42CF-8FDE-370CEDEEACF9}" type="pres">
      <dgm:prSet presAssocID="{BDF36588-229C-4945-B81F-A13DA132B381}" presName="bullet5c" presStyleLbl="node1" presStyleIdx="2" presStyleCnt="5"/>
      <dgm:spPr/>
    </dgm:pt>
    <dgm:pt modelId="{4ECA291B-C63F-4FD2-92F0-B80138A41EA7}" type="pres">
      <dgm:prSet presAssocID="{BDF36588-229C-4945-B81F-A13DA132B381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2D46B-7082-4843-8A0A-E79CDAAAC4E0}" type="pres">
      <dgm:prSet presAssocID="{F251A380-6888-41AE-8F6B-44CA71EDEDE0}" presName="bullet5d" presStyleLbl="node1" presStyleIdx="3" presStyleCnt="5"/>
      <dgm:spPr/>
    </dgm:pt>
    <dgm:pt modelId="{4AFCFDF6-931F-4453-BDC0-41DA3943ED60}" type="pres">
      <dgm:prSet presAssocID="{F251A380-6888-41AE-8F6B-44CA71EDEDE0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54F63-531B-45BE-8D1D-37BBAE3A853A}" type="pres">
      <dgm:prSet presAssocID="{D94D7F06-F466-428E-8170-7B87E7B2B432}" presName="bullet5e" presStyleLbl="node1" presStyleIdx="4" presStyleCnt="5"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BCCD01B5-4CF4-4D85-8375-9BDBAD54C9B7}" type="pres">
      <dgm:prSet presAssocID="{D94D7F06-F466-428E-8170-7B87E7B2B432}" presName="textBox5e" presStyleLbl="revTx" presStyleIdx="4" presStyleCnt="5" custScaleX="122461" custScaleY="82575" custLinFactNeighborX="12940" custLinFactNeighborY="-8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13BE71-AFE5-4509-B35B-94C9FABD8E02}" srcId="{A0B07FCD-C580-4090-8A07-23C00F5050B6}" destId="{2B30A00A-1500-4F9B-AC52-7058A768BBB8}" srcOrd="1" destOrd="0" parTransId="{8FDF118F-E12A-41EA-9280-1C366E15C534}" sibTransId="{057663F4-BC42-44CE-B5FF-1ABC77BF16CC}"/>
    <dgm:cxn modelId="{EA06838B-7958-41BA-9A7E-72B3BF58A101}" type="presOf" srcId="{A0B07FCD-C580-4090-8A07-23C00F5050B6}" destId="{E847962D-B538-4803-AA39-20A0E86FBF5C}" srcOrd="0" destOrd="0" presId="urn:microsoft.com/office/officeart/2005/8/layout/arrow2"/>
    <dgm:cxn modelId="{838C854E-E81F-437D-8864-878B0077295E}" srcId="{A0B07FCD-C580-4090-8A07-23C00F5050B6}" destId="{1CA0A82F-2A23-46F0-BD71-4EC9510357F3}" srcOrd="0" destOrd="0" parTransId="{0CD9A83C-A459-4D89-83D5-2FC24FE51CCC}" sibTransId="{5B2D3320-1D07-4B29-B3E3-158E23A09A15}"/>
    <dgm:cxn modelId="{21DCBBF5-1B14-4879-A5E9-FC0DEB4E6C0A}" type="presOf" srcId="{F251A380-6888-41AE-8F6B-44CA71EDEDE0}" destId="{4AFCFDF6-931F-4453-BDC0-41DA3943ED60}" srcOrd="0" destOrd="0" presId="urn:microsoft.com/office/officeart/2005/8/layout/arrow2"/>
    <dgm:cxn modelId="{89EF65E4-A15F-42E0-8837-587B8604D47B}" srcId="{A0B07FCD-C580-4090-8A07-23C00F5050B6}" destId="{F251A380-6888-41AE-8F6B-44CA71EDEDE0}" srcOrd="3" destOrd="0" parTransId="{55F5ED03-42D1-4F83-A6DB-7D39CF3559DB}" sibTransId="{CD81A853-6BE2-447A-8EF0-253957A1F817}"/>
    <dgm:cxn modelId="{2A26F228-BB85-4CE4-AF1E-4067A463B7AF}" type="presOf" srcId="{2B30A00A-1500-4F9B-AC52-7058A768BBB8}" destId="{D95D452C-CC78-407F-81DE-BF7A873A47EC}" srcOrd="0" destOrd="0" presId="urn:microsoft.com/office/officeart/2005/8/layout/arrow2"/>
    <dgm:cxn modelId="{4A70AE84-8D46-43F2-BC2D-D084A0BAD0BC}" srcId="{A0B07FCD-C580-4090-8A07-23C00F5050B6}" destId="{D94D7F06-F466-428E-8170-7B87E7B2B432}" srcOrd="4" destOrd="0" parTransId="{B888526A-40BC-4C3B-B099-A3453BBB0BEB}" sibTransId="{5F710B55-E175-4280-84B3-7071A4527AF0}"/>
    <dgm:cxn modelId="{9EB69C92-5F4D-4CB4-A3D8-E0D868E22E55}" type="presOf" srcId="{BDF36588-229C-4945-B81F-A13DA132B381}" destId="{4ECA291B-C63F-4FD2-92F0-B80138A41EA7}" srcOrd="0" destOrd="0" presId="urn:microsoft.com/office/officeart/2005/8/layout/arrow2"/>
    <dgm:cxn modelId="{49421485-C084-4CB3-A9BB-7775BFB8E29E}" type="presOf" srcId="{1CA0A82F-2A23-46F0-BD71-4EC9510357F3}" destId="{6FE0B5B8-A762-49BF-BD69-D73E6D03C5F9}" srcOrd="0" destOrd="0" presId="urn:microsoft.com/office/officeart/2005/8/layout/arrow2"/>
    <dgm:cxn modelId="{B247BD09-90AA-4C54-BF22-7BD790B6558D}" type="presOf" srcId="{D94D7F06-F466-428E-8170-7B87E7B2B432}" destId="{BCCD01B5-4CF4-4D85-8375-9BDBAD54C9B7}" srcOrd="0" destOrd="0" presId="urn:microsoft.com/office/officeart/2005/8/layout/arrow2"/>
    <dgm:cxn modelId="{BE30613A-BE66-481C-A910-F4744CA6B0C1}" srcId="{A0B07FCD-C580-4090-8A07-23C00F5050B6}" destId="{BDF36588-229C-4945-B81F-A13DA132B381}" srcOrd="2" destOrd="0" parTransId="{97CE85D5-FA1B-4A97-BD70-FBEC4B645025}" sibTransId="{5E379994-33F6-49CA-B5FC-E19B24045AA6}"/>
    <dgm:cxn modelId="{C5DE65E3-79CD-4102-A7CF-EE1599AA34B8}" type="presParOf" srcId="{E847962D-B538-4803-AA39-20A0E86FBF5C}" destId="{92D3EC33-689F-4D3F-AF5B-41DE97DC6F43}" srcOrd="0" destOrd="0" presId="urn:microsoft.com/office/officeart/2005/8/layout/arrow2"/>
    <dgm:cxn modelId="{B63C54B6-1432-4B01-A931-92E779E44D94}" type="presParOf" srcId="{E847962D-B538-4803-AA39-20A0E86FBF5C}" destId="{88E2C569-B0DB-4C3D-8A15-58949D48E7E3}" srcOrd="1" destOrd="0" presId="urn:microsoft.com/office/officeart/2005/8/layout/arrow2"/>
    <dgm:cxn modelId="{21CBFB6A-D80A-41CF-A0E3-9299295AA4A3}" type="presParOf" srcId="{88E2C569-B0DB-4C3D-8A15-58949D48E7E3}" destId="{D4388723-3DB2-482F-86BB-D79D8566F506}" srcOrd="0" destOrd="0" presId="urn:microsoft.com/office/officeart/2005/8/layout/arrow2"/>
    <dgm:cxn modelId="{383B18B3-3466-4075-B85B-8D8B7DFE7BE1}" type="presParOf" srcId="{88E2C569-B0DB-4C3D-8A15-58949D48E7E3}" destId="{6FE0B5B8-A762-49BF-BD69-D73E6D03C5F9}" srcOrd="1" destOrd="0" presId="urn:microsoft.com/office/officeart/2005/8/layout/arrow2"/>
    <dgm:cxn modelId="{6E62A005-FAC9-417D-98C1-3CD7EB7B7A5E}" type="presParOf" srcId="{88E2C569-B0DB-4C3D-8A15-58949D48E7E3}" destId="{02138303-3ED3-4C4C-B0CA-7DDDC0A1E127}" srcOrd="2" destOrd="0" presId="urn:microsoft.com/office/officeart/2005/8/layout/arrow2"/>
    <dgm:cxn modelId="{4852EC14-8F79-4C4C-ACD3-07897F944E3D}" type="presParOf" srcId="{88E2C569-B0DB-4C3D-8A15-58949D48E7E3}" destId="{D95D452C-CC78-407F-81DE-BF7A873A47EC}" srcOrd="3" destOrd="0" presId="urn:microsoft.com/office/officeart/2005/8/layout/arrow2"/>
    <dgm:cxn modelId="{9016C878-654D-4A03-BF16-D8E161A875D4}" type="presParOf" srcId="{88E2C569-B0DB-4C3D-8A15-58949D48E7E3}" destId="{553623E0-7584-42CF-8FDE-370CEDEEACF9}" srcOrd="4" destOrd="0" presId="urn:microsoft.com/office/officeart/2005/8/layout/arrow2"/>
    <dgm:cxn modelId="{A4646C9C-6CAE-45C5-8181-09D338E8ACB7}" type="presParOf" srcId="{88E2C569-B0DB-4C3D-8A15-58949D48E7E3}" destId="{4ECA291B-C63F-4FD2-92F0-B80138A41EA7}" srcOrd="5" destOrd="0" presId="urn:microsoft.com/office/officeart/2005/8/layout/arrow2"/>
    <dgm:cxn modelId="{14FF78C0-B2BC-4B6D-B5C8-3C99B6986070}" type="presParOf" srcId="{88E2C569-B0DB-4C3D-8A15-58949D48E7E3}" destId="{B652D46B-7082-4843-8A0A-E79CDAAAC4E0}" srcOrd="6" destOrd="0" presId="urn:microsoft.com/office/officeart/2005/8/layout/arrow2"/>
    <dgm:cxn modelId="{0E2F2215-3E9E-4E2D-9EF5-D0D5D9FAFECF}" type="presParOf" srcId="{88E2C569-B0DB-4C3D-8A15-58949D48E7E3}" destId="{4AFCFDF6-931F-4453-BDC0-41DA3943ED60}" srcOrd="7" destOrd="0" presId="urn:microsoft.com/office/officeart/2005/8/layout/arrow2"/>
    <dgm:cxn modelId="{2AC198E6-4627-4B9F-B547-FA377495D691}" type="presParOf" srcId="{88E2C569-B0DB-4C3D-8A15-58949D48E7E3}" destId="{BCC54F63-531B-45BE-8D1D-37BBAE3A853A}" srcOrd="8" destOrd="0" presId="urn:microsoft.com/office/officeart/2005/8/layout/arrow2"/>
    <dgm:cxn modelId="{725D8575-0163-422D-A85D-054158CB5D86}" type="presParOf" srcId="{88E2C569-B0DB-4C3D-8A15-58949D48E7E3}" destId="{BCCD01B5-4CF4-4D85-8375-9BDBAD54C9B7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D3EC33-689F-4D3F-AF5B-41DE97DC6F43}">
      <dsp:nvSpPr>
        <dsp:cNvPr id="0" name=""/>
        <dsp:cNvSpPr/>
      </dsp:nvSpPr>
      <dsp:spPr>
        <a:xfrm>
          <a:off x="169216" y="0"/>
          <a:ext cx="7373619" cy="460851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388723-3DB2-482F-86BB-D79D8566F506}">
      <dsp:nvSpPr>
        <dsp:cNvPr id="0" name=""/>
        <dsp:cNvSpPr/>
      </dsp:nvSpPr>
      <dsp:spPr>
        <a:xfrm>
          <a:off x="917122" y="3426889"/>
          <a:ext cx="169593" cy="1695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E0B5B8-A762-49BF-BD69-D73E6D03C5F9}">
      <dsp:nvSpPr>
        <dsp:cNvPr id="0" name=""/>
        <dsp:cNvSpPr/>
      </dsp:nvSpPr>
      <dsp:spPr>
        <a:xfrm>
          <a:off x="910676" y="3607938"/>
          <a:ext cx="1148430" cy="904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864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Извлечение</a:t>
          </a:r>
          <a:endParaRPr lang="ru-RU" sz="1400" kern="1200" dirty="0"/>
        </a:p>
      </dsp:txBody>
      <dsp:txXfrm>
        <a:off x="910676" y="3607938"/>
        <a:ext cx="1148430" cy="904321"/>
      </dsp:txXfrm>
    </dsp:sp>
    <dsp:sp modelId="{02138303-3ED3-4C4C-B0CA-7DDDC0A1E127}">
      <dsp:nvSpPr>
        <dsp:cNvPr id="0" name=""/>
        <dsp:cNvSpPr/>
      </dsp:nvSpPr>
      <dsp:spPr>
        <a:xfrm>
          <a:off x="1835138" y="2544820"/>
          <a:ext cx="265450" cy="2654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D452C-CC78-407F-81DE-BF7A873A47EC}">
      <dsp:nvSpPr>
        <dsp:cNvPr id="0" name=""/>
        <dsp:cNvSpPr/>
      </dsp:nvSpPr>
      <dsp:spPr>
        <a:xfrm>
          <a:off x="1967863" y="2677545"/>
          <a:ext cx="1224020" cy="1930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657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Разбор и очистка</a:t>
          </a:r>
          <a:endParaRPr lang="ru-RU" sz="1300" kern="1200" dirty="0"/>
        </a:p>
      </dsp:txBody>
      <dsp:txXfrm>
        <a:off x="1967863" y="2677545"/>
        <a:ext cx="1224020" cy="1930966"/>
      </dsp:txXfrm>
    </dsp:sp>
    <dsp:sp modelId="{553623E0-7584-42CF-8FDE-370CEDEEACF9}">
      <dsp:nvSpPr>
        <dsp:cNvPr id="0" name=""/>
        <dsp:cNvSpPr/>
      </dsp:nvSpPr>
      <dsp:spPr>
        <a:xfrm>
          <a:off x="3014917" y="1841561"/>
          <a:ext cx="353933" cy="3539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A291B-C63F-4FD2-92F0-B80138A41EA7}">
      <dsp:nvSpPr>
        <dsp:cNvPr id="0" name=""/>
        <dsp:cNvSpPr/>
      </dsp:nvSpPr>
      <dsp:spPr>
        <a:xfrm>
          <a:off x="3191883" y="2018528"/>
          <a:ext cx="1423108" cy="258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7542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Определение языков и формирование представлений</a:t>
          </a:r>
          <a:endParaRPr lang="ru-RU" sz="1300" kern="1200" dirty="0"/>
        </a:p>
      </dsp:txBody>
      <dsp:txXfrm>
        <a:off x="3191883" y="2018528"/>
        <a:ext cx="1423108" cy="2589983"/>
      </dsp:txXfrm>
    </dsp:sp>
    <dsp:sp modelId="{B652D46B-7082-4843-8A0A-E79CDAAAC4E0}">
      <dsp:nvSpPr>
        <dsp:cNvPr id="0" name=""/>
        <dsp:cNvSpPr/>
      </dsp:nvSpPr>
      <dsp:spPr>
        <a:xfrm>
          <a:off x="4386410" y="1292226"/>
          <a:ext cx="457164" cy="4571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CFDF6-931F-4453-BDC0-41DA3943ED60}">
      <dsp:nvSpPr>
        <dsp:cNvPr id="0" name=""/>
        <dsp:cNvSpPr/>
      </dsp:nvSpPr>
      <dsp:spPr>
        <a:xfrm>
          <a:off x="4614992" y="1520808"/>
          <a:ext cx="1474723" cy="30877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242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Накопление и индексирование</a:t>
          </a:r>
          <a:endParaRPr lang="ru-RU" sz="1300" kern="1200" dirty="0"/>
        </a:p>
      </dsp:txBody>
      <dsp:txXfrm>
        <a:off x="4614992" y="1520808"/>
        <a:ext cx="1474723" cy="3087703"/>
      </dsp:txXfrm>
    </dsp:sp>
    <dsp:sp modelId="{BCC54F63-531B-45BE-8D1D-37BBAE3A853A}">
      <dsp:nvSpPr>
        <dsp:cNvPr id="0" name=""/>
        <dsp:cNvSpPr/>
      </dsp:nvSpPr>
      <dsp:spPr>
        <a:xfrm>
          <a:off x="5798458" y="925389"/>
          <a:ext cx="582515" cy="582515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CD01B5-4CF4-4D85-8375-9BDBAD54C9B7}">
      <dsp:nvSpPr>
        <dsp:cNvPr id="0" name=""/>
        <dsp:cNvSpPr/>
      </dsp:nvSpPr>
      <dsp:spPr>
        <a:xfrm>
          <a:off x="6114918" y="1224126"/>
          <a:ext cx="1805961" cy="2800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663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Формирование метаданных</a:t>
          </a:r>
          <a:endParaRPr lang="ru-RU" sz="1400" kern="1200" baseline="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6114918" y="1224126"/>
        <a:ext cx="1805961" cy="2800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45327-70A4-4374-BFD7-FF96D3AA3253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70CA7-CEB7-4D0E-BC9D-938B73929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20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A83C3B3-C52F-4484-A4C9-E0A4B4D3AD19}" type="slidenum">
              <a:rPr lang="ru-RU" sz="1200" smtClean="0"/>
              <a:pPr eaLnBrk="1" hangingPunct="1"/>
              <a:t>1</a:t>
            </a:fld>
            <a:endParaRPr lang="ru-RU" sz="12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113D71-17A3-4DCC-9D57-FF4D04FC3489}" type="slidenum">
              <a:rPr lang="ru-RU" sz="1200" smtClean="0"/>
              <a:pPr eaLnBrk="1" hangingPunct="1"/>
              <a:t>11</a:t>
            </a:fld>
            <a:endParaRPr lang="ru-RU" sz="120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632F5E-D04B-4E88-8E8E-B09D8BBD7DFA}" type="slidenum">
              <a:rPr lang="ru-RU" sz="1200" smtClean="0"/>
              <a:pPr eaLnBrk="1" hangingPunct="1"/>
              <a:t>12</a:t>
            </a:fld>
            <a:endParaRPr lang="ru-RU" sz="120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C4207B-AA02-409C-8209-A0D203B50386}" type="slidenum">
              <a:rPr lang="ru-RU" sz="1200" smtClean="0"/>
              <a:pPr eaLnBrk="1" hangingPunct="1"/>
              <a:t>15</a:t>
            </a:fld>
            <a:endParaRPr lang="ru-RU" sz="1200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78E9A50-4E4A-4179-A276-FA22844B7870}" type="slidenum">
              <a:rPr lang="ru-RU" sz="1200" smtClean="0"/>
              <a:pPr eaLnBrk="1" hangingPunct="1"/>
              <a:t>16</a:t>
            </a:fld>
            <a:endParaRPr lang="ru-RU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571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13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количество текстов в классе, в которых употребляется терм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частота употребления терма в классе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=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)/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применение этой ранжирующей функции резко ослабляет значимость нестабильно проявляющихся термов, дополнительно усиливая значимость термов, употребляемых с частотой, близкой к 1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29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Собственная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специфичность: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ранжирующая функция существенно усилит значимость термов, часто проявляющихся в текстах данного класса, и сравнительно с этим – относительно редко в других текстах.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Относительная специфичность терма – частный ранг, в наибольшей степени отражающий “классификационную силу” терма. С одной стороны – это ранг превращает в 0 значимость термов, употребляемых во всех классах, а с другой – резко усиливает значимость уникальных термов, употребляемых только в одном классе.</a:t>
            </a:r>
            <a:r>
              <a:rPr lang="ru-RU" dirty="0" smtClean="0">
                <a:effectLst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частности, в профилях, выстраиваемых на основе индекса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Lucene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данная ранжирующая функция “убивает” общую лексику, не обладающую тематической специфичностью.</a:t>
            </a:r>
          </a:p>
          <a:p>
            <a:pPr marL="228600" indent="-228600">
              <a:buAutoNum type="arabicPeriod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общее число тестов в базе, а выражение, от которого берется логарифм, “переводится” так: число классов, в которых терм употребляется с частотой, большей чем частота употребления в классе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(профиль которого строится) за вычетом 0.25 (т.е. “захватываются” соседние в смысле частоты классы и классы с большей частотой встречаемости терма)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373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491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F878A-E988-48BF-8807-A5BD119CDEB5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832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F878A-E988-48BF-8807-A5BD119CDEB5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3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A83C3B3-C52F-4484-A4C9-E0A4B4D3AD19}" type="slidenum">
              <a:rPr lang="ru-RU" sz="1200" smtClean="0"/>
              <a:pPr eaLnBrk="1" hangingPunct="1"/>
              <a:t>3</a:t>
            </a:fld>
            <a:endParaRPr lang="ru-RU" sz="12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F878A-E988-48BF-8807-A5BD119CDEB5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351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+ комментарии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571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A83C3B3-C52F-4484-A4C9-E0A4B4D3AD19}" type="slidenum">
              <a:rPr lang="ru-RU" sz="1200" smtClean="0"/>
              <a:pPr eaLnBrk="1" hangingPunct="1"/>
              <a:t>41</a:t>
            </a:fld>
            <a:endParaRPr lang="ru-RU" sz="12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Увеличенные сегменты сбора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271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Предметная</a:t>
            </a:r>
            <a:r>
              <a:rPr lang="ru-RU" baseline="0" dirty="0" smtClean="0"/>
              <a:t> область</a:t>
            </a:r>
          </a:p>
          <a:p>
            <a:r>
              <a:rPr lang="ru-RU" baseline="0" dirty="0" smtClean="0"/>
              <a:t>Примеры объектов в терминах моралиста (документ, сотрудник, помещение, объект)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4792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5010" y="8684684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24703A9-EFA8-4E40-9750-25976C2E38A3}" type="slidenum">
              <a:rPr lang="ru-RU" sz="1200"/>
              <a:pPr eaLnBrk="1" hangingPunct="1"/>
              <a:t>45</a:t>
            </a:fld>
            <a:endParaRPr lang="ru-RU" sz="12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Увеличенная</a:t>
            </a:r>
            <a:r>
              <a:rPr lang="ru-RU" baseline="0" dirty="0" smtClean="0"/>
              <a:t> картинка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0020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Скриншот настройки витрины с пояснениями</a:t>
            </a:r>
          </a:p>
          <a:p>
            <a:r>
              <a:rPr lang="ru-RU" dirty="0" smtClean="0"/>
              <a:t>Витрины для руководителя - результат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86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9170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70CA7-CEB7-4D0E-BC9D-938B739290A2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57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B3E289F-2857-420E-9BF1-2A2CBED8AD92}" type="slidenum">
              <a:rPr lang="ru-RU" sz="1200" smtClean="0"/>
              <a:pPr eaLnBrk="1" hangingPunct="1"/>
              <a:t>5</a:t>
            </a:fld>
            <a:endParaRPr lang="ru-RU" sz="120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EAA660C-5005-4137-B675-F345D0496697}" type="slidenum">
              <a:rPr lang="ru-RU" sz="1200" smtClean="0"/>
              <a:pPr eaLnBrk="1" hangingPunct="1"/>
              <a:t>6</a:t>
            </a:fld>
            <a:endParaRPr lang="ru-RU" sz="1200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9E075B-8107-4E44-BF76-9DB27448C695}" type="slidenum">
              <a:rPr lang="ru-RU" sz="1200" smtClean="0"/>
              <a:pPr eaLnBrk="1" hangingPunct="1"/>
              <a:t>7</a:t>
            </a:fld>
            <a:endParaRPr lang="ru-RU" sz="120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9002F38-015F-4805-B010-646E95ED9E57}" type="slidenum">
              <a:rPr lang="ru-RU" sz="1200" smtClean="0"/>
              <a:pPr eaLnBrk="1" hangingPunct="1"/>
              <a:t>9</a:t>
            </a:fld>
            <a:endParaRPr lang="ru-RU" sz="120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694E57-CAB4-4FDD-AB6B-5DFEDB8540D0}" type="slidenum">
              <a:rPr lang="ru-RU" sz="1200" smtClean="0"/>
              <a:pPr eaLnBrk="1" hangingPunct="1"/>
              <a:t>10</a:t>
            </a:fld>
            <a:endParaRPr lang="ru-RU" sz="120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66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49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57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B920C-BED2-4646-B29F-306145A81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00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708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55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66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77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5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66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66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73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96127-9CDC-47B0-A97E-3F506BE88D27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FA8D-35BC-4416-AFB1-DD0530209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3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emf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wmf"/><Relationship Id="rId5" Type="http://schemas.openxmlformats.org/officeDocument/2006/relationships/image" Target="../media/image39.wmf"/><Relationship Id="rId4" Type="http://schemas.openxmlformats.org/officeDocument/2006/relationships/oleObject" Target="../embeddings/oleObject9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1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9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24" descr="logo SyTech_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5209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3410" y="2276872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sz="4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Методы и средства формирования метаданных сообщений</a:t>
            </a:r>
            <a:endParaRPr lang="ru-RU" sz="4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596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03" name="Group 3"/>
          <p:cNvGrpSpPr>
            <a:grpSpLocks/>
          </p:cNvGrpSpPr>
          <p:nvPr/>
        </p:nvGrpSpPr>
        <p:grpSpPr bwMode="auto">
          <a:xfrm>
            <a:off x="2455863" y="2097112"/>
            <a:ext cx="4968875" cy="498475"/>
            <a:chOff x="1247" y="1842"/>
            <a:chExt cx="3130" cy="272"/>
          </a:xfrm>
        </p:grpSpPr>
        <p:sp>
          <p:nvSpPr>
            <p:cNvPr id="9222" name="AutoShape 4"/>
            <p:cNvSpPr>
              <a:spLocks noChangeArrowheads="1"/>
            </p:cNvSpPr>
            <p:nvPr/>
          </p:nvSpPr>
          <p:spPr bwMode="auto">
            <a:xfrm>
              <a:off x="2290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3" name="AutoShape 5"/>
            <p:cNvSpPr>
              <a:spLocks noChangeArrowheads="1"/>
            </p:cNvSpPr>
            <p:nvPr/>
          </p:nvSpPr>
          <p:spPr bwMode="auto">
            <a:xfrm>
              <a:off x="3379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4" name="AutoShape 6"/>
            <p:cNvSpPr>
              <a:spLocks noChangeArrowheads="1"/>
            </p:cNvSpPr>
            <p:nvPr/>
          </p:nvSpPr>
          <p:spPr bwMode="auto">
            <a:xfrm>
              <a:off x="1247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608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089050"/>
            <a:ext cx="70580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0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601937"/>
            <a:ext cx="5472113" cy="363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09" name="Rectangle 9"/>
          <p:cNvSpPr>
            <a:spLocks noChangeArrowheads="1"/>
          </p:cNvSpPr>
          <p:nvPr/>
        </p:nvSpPr>
        <p:spPr bwMode="auto">
          <a:xfrm>
            <a:off x="900113" y="26064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Синтаксический анализ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223277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286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352606"/>
              </p:ext>
            </p:extLst>
          </p:nvPr>
        </p:nvGraphicFramePr>
        <p:xfrm>
          <a:off x="2162175" y="4727575"/>
          <a:ext cx="521811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" name="Visio" r:id="rId4" imgW="6526954" imgH="1351395" progId="Visio.Drawing.11">
                  <p:embed/>
                </p:oleObj>
              </mc:Choice>
              <mc:Fallback>
                <p:oleObj name="Visio" r:id="rId4" imgW="6526954" imgH="135139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175" y="4727575"/>
                        <a:ext cx="5218113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2873" name="Object 25"/>
          <p:cNvGraphicFramePr>
            <a:graphicFrameLocks noChangeAspect="1"/>
          </p:cNvGraphicFramePr>
          <p:nvPr/>
        </p:nvGraphicFramePr>
        <p:xfrm>
          <a:off x="4391025" y="4141788"/>
          <a:ext cx="7572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" name="Visio" r:id="rId6" imgW="946163" imgH="909587" progId="Visio.Drawing.11">
                  <p:embed/>
                </p:oleObj>
              </mc:Choice>
              <mc:Fallback>
                <p:oleObj name="Visio" r:id="rId6" imgW="946163" imgH="90958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4141788"/>
                        <a:ext cx="757238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2861" name="Object 13"/>
          <p:cNvGraphicFramePr>
            <a:graphicFrameLocks noChangeAspect="1"/>
          </p:cNvGraphicFramePr>
          <p:nvPr/>
        </p:nvGraphicFramePr>
        <p:xfrm>
          <a:off x="2162175" y="3216275"/>
          <a:ext cx="521811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" name="Visio" r:id="rId8" imgW="6524003" imgH="1348499" progId="Visio.Drawing.11">
                  <p:embed/>
                </p:oleObj>
              </mc:Choice>
              <mc:Fallback>
                <p:oleObj name="Visio" r:id="rId8" imgW="6524003" imgH="13484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175" y="3216275"/>
                        <a:ext cx="5218113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2869" name="Object 21"/>
          <p:cNvGraphicFramePr>
            <a:graphicFrameLocks noChangeAspect="1"/>
          </p:cNvGraphicFramePr>
          <p:nvPr/>
        </p:nvGraphicFramePr>
        <p:xfrm>
          <a:off x="4391025" y="2636838"/>
          <a:ext cx="7572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" name="Visio" r:id="rId10" imgW="946163" imgH="909587" progId="Visio.Drawing.11">
                  <p:embed/>
                </p:oleObj>
              </mc:Choice>
              <mc:Fallback>
                <p:oleObj name="Visio" r:id="rId10" imgW="946163" imgH="90958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2636838"/>
                        <a:ext cx="757238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2856" name="Object 8"/>
          <p:cNvGraphicFramePr>
            <a:graphicFrameLocks noGrp="1" noChangeAspect="1"/>
          </p:cNvGraphicFramePr>
          <p:nvPr>
            <p:ph/>
          </p:nvPr>
        </p:nvGraphicFramePr>
        <p:xfrm>
          <a:off x="2162175" y="1701800"/>
          <a:ext cx="521811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" name="Visio" r:id="rId11" imgW="6524003" imgH="1348499" progId="Visio.Drawing.11">
                  <p:embed/>
                </p:oleObj>
              </mc:Choice>
              <mc:Fallback>
                <p:oleObj name="Visio" r:id="rId11" imgW="6524003" imgH="13484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175" y="1701800"/>
                        <a:ext cx="5218113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ap="flat" cmpd="sng" algn="ctr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2875" name="Rectangle 27"/>
          <p:cNvSpPr>
            <a:spLocks noChangeArrowheads="1"/>
          </p:cNvSpPr>
          <p:nvPr/>
        </p:nvSpPr>
        <p:spPr bwMode="auto">
          <a:xfrm>
            <a:off x="932513" y="274861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Фактографический анализ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336145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2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2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2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2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2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2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901" name="Rectangle 5"/>
          <p:cNvSpPr>
            <a:spLocks noChangeArrowheads="1"/>
          </p:cNvSpPr>
          <p:nvPr/>
        </p:nvSpPr>
        <p:spPr bwMode="auto">
          <a:xfrm>
            <a:off x="900113" y="26064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Выделение словарных понятий</a:t>
            </a:r>
          </a:p>
        </p:txBody>
      </p:sp>
      <p:sp>
        <p:nvSpPr>
          <p:cNvPr id="464902" name="Rectangle 6"/>
          <p:cNvSpPr>
            <a:spLocks noChangeArrowheads="1"/>
          </p:cNvSpPr>
          <p:nvPr/>
        </p:nvSpPr>
        <p:spPr bwMode="auto">
          <a:xfrm>
            <a:off x="971426" y="1196752"/>
            <a:ext cx="79930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 dirty="0"/>
              <a:t>Назначение словарей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описание объектов предметной области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повышение качества семантического анализа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привязка извлекаемых данных к классификаторам</a:t>
            </a:r>
          </a:p>
          <a:p>
            <a:pPr marL="533400" indent="-533400" algn="l">
              <a:lnSpc>
                <a:spcPct val="90000"/>
              </a:lnSpc>
              <a:spcBef>
                <a:spcPts val="24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 dirty="0"/>
              <a:t>Примеры словарей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фамилии, имена отчества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географические объекты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г</a:t>
            </a:r>
            <a:r>
              <a:rPr lang="ru-RU" sz="2400" dirty="0" smtClean="0"/>
              <a:t>ражданство</a:t>
            </a:r>
            <a:endParaRPr lang="ru-RU" sz="2400" dirty="0"/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 smtClean="0"/>
              <a:t>валюта</a:t>
            </a:r>
            <a:endParaRPr lang="ru-RU" sz="2400" dirty="0"/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400" dirty="0"/>
              <a:t>форма собственности и пр.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17691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4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4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4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4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4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4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4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49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49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49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90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64" name="Rectangle 20"/>
          <p:cNvSpPr>
            <a:spLocks noChangeArrowheads="1"/>
          </p:cNvSpPr>
          <p:nvPr/>
        </p:nvSpPr>
        <p:spPr bwMode="auto">
          <a:xfrm>
            <a:off x="900113" y="26064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Выделение объектов</a:t>
            </a:r>
          </a:p>
        </p:txBody>
      </p:sp>
      <p:sp>
        <p:nvSpPr>
          <p:cNvPr id="466965" name="Rectangle 21"/>
          <p:cNvSpPr>
            <a:spLocks noChangeArrowheads="1"/>
          </p:cNvSpPr>
          <p:nvPr/>
        </p:nvSpPr>
        <p:spPr bwMode="auto">
          <a:xfrm>
            <a:off x="827088" y="1628800"/>
            <a:ext cx="79930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3200" dirty="0"/>
              <a:t>Объект – некоторая логическая сущность, понятие, принятое в предметной области</a:t>
            </a:r>
          </a:p>
          <a:p>
            <a:pPr marL="533400" indent="-533400" algn="l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3200" dirty="0"/>
              <a:t>Объект характеризуется: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 dirty="0"/>
              <a:t>типом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 dirty="0"/>
              <a:t>значением</a:t>
            </a:r>
          </a:p>
          <a:p>
            <a:pPr marL="1082675" lvl="1" indent="-4572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 dirty="0"/>
              <a:t>набором атрибутов (пар имя-значение)</a:t>
            </a:r>
          </a:p>
          <a:p>
            <a:pPr marL="533400" indent="-5334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endParaRPr lang="ru-RU" sz="3200" dirty="0"/>
          </a:p>
        </p:txBody>
      </p:sp>
      <p:grpSp>
        <p:nvGrpSpPr>
          <p:cNvPr id="466967" name="Group 23"/>
          <p:cNvGrpSpPr>
            <a:grpSpLocks/>
          </p:cNvGrpSpPr>
          <p:nvPr/>
        </p:nvGrpSpPr>
        <p:grpSpPr bwMode="auto">
          <a:xfrm>
            <a:off x="3203575" y="2277591"/>
            <a:ext cx="5618163" cy="2159000"/>
            <a:chOff x="385" y="2523"/>
            <a:chExt cx="3539" cy="1360"/>
          </a:xfrm>
        </p:grpSpPr>
        <p:sp>
          <p:nvSpPr>
            <p:cNvPr id="12298" name="Rectangle 24"/>
            <p:cNvSpPr>
              <a:spLocks noChangeArrowheads="1"/>
            </p:cNvSpPr>
            <p:nvPr/>
          </p:nvSpPr>
          <p:spPr bwMode="auto">
            <a:xfrm>
              <a:off x="385" y="2523"/>
              <a:ext cx="3539" cy="136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9" name="Rectangle 25"/>
            <p:cNvSpPr>
              <a:spLocks noChangeArrowheads="1"/>
            </p:cNvSpPr>
            <p:nvPr/>
          </p:nvSpPr>
          <p:spPr bwMode="auto">
            <a:xfrm>
              <a:off x="2200" y="2614"/>
              <a:ext cx="1678" cy="12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0" name="Rectangle 26"/>
            <p:cNvSpPr>
              <a:spLocks noChangeArrowheads="1"/>
            </p:cNvSpPr>
            <p:nvPr/>
          </p:nvSpPr>
          <p:spPr bwMode="auto">
            <a:xfrm>
              <a:off x="430" y="2976"/>
              <a:ext cx="1271" cy="31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600">
                  <a:cs typeface="Tahoma" pitchFamily="34" charset="0"/>
                </a:rPr>
                <a:t>Тип: ФИЗ_ЛИЦО</a:t>
              </a:r>
            </a:p>
          </p:txBody>
        </p:sp>
        <p:sp>
          <p:nvSpPr>
            <p:cNvPr id="12301" name="Rectangle 27"/>
            <p:cNvSpPr>
              <a:spLocks noChangeArrowheads="1"/>
            </p:cNvSpPr>
            <p:nvPr/>
          </p:nvSpPr>
          <p:spPr bwMode="auto">
            <a:xfrm>
              <a:off x="431" y="3339"/>
              <a:ext cx="1678" cy="31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600">
                  <a:cs typeface="Tahoma" pitchFamily="34" charset="0"/>
                </a:rPr>
                <a:t>Значение: Путин Владимир</a:t>
              </a:r>
            </a:p>
          </p:txBody>
        </p:sp>
        <p:sp>
          <p:nvSpPr>
            <p:cNvPr id="12302" name="AutoShape 28"/>
            <p:cNvSpPr>
              <a:spLocks noChangeArrowheads="1"/>
            </p:cNvSpPr>
            <p:nvPr/>
          </p:nvSpPr>
          <p:spPr bwMode="auto">
            <a:xfrm>
              <a:off x="2291" y="3476"/>
              <a:ext cx="1478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600">
                  <a:cs typeface="Tahoma" pitchFamily="34" charset="0"/>
                </a:rPr>
                <a:t>Должность</a:t>
              </a:r>
              <a:r>
                <a:rPr lang="en-US" sz="1600">
                  <a:cs typeface="Tahoma" pitchFamily="34" charset="0"/>
                </a:rPr>
                <a:t> =</a:t>
              </a:r>
              <a:r>
                <a:rPr lang="ru-RU" sz="1600">
                  <a:cs typeface="Tahoma" pitchFamily="34" charset="0"/>
                </a:rPr>
                <a:t> президент</a:t>
              </a:r>
            </a:p>
          </p:txBody>
        </p:sp>
        <p:sp>
          <p:nvSpPr>
            <p:cNvPr id="12303" name="AutoShape 29"/>
            <p:cNvSpPr>
              <a:spLocks noChangeArrowheads="1"/>
            </p:cNvSpPr>
            <p:nvPr/>
          </p:nvSpPr>
          <p:spPr bwMode="auto">
            <a:xfrm>
              <a:off x="2291" y="2751"/>
              <a:ext cx="1478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600">
                  <a:cs typeface="Tahoma" pitchFamily="34" charset="0"/>
                </a:rPr>
                <a:t>Фамилия</a:t>
              </a:r>
              <a:r>
                <a:rPr lang="en-US" sz="1600">
                  <a:cs typeface="Tahoma" pitchFamily="34" charset="0"/>
                </a:rPr>
                <a:t> =</a:t>
              </a:r>
              <a:r>
                <a:rPr lang="ru-RU" sz="1600">
                  <a:cs typeface="Tahoma" pitchFamily="34" charset="0"/>
                </a:rPr>
                <a:t> Путин</a:t>
              </a:r>
            </a:p>
          </p:txBody>
        </p:sp>
        <p:sp>
          <p:nvSpPr>
            <p:cNvPr id="12304" name="AutoShape 30"/>
            <p:cNvSpPr>
              <a:spLocks noChangeArrowheads="1"/>
            </p:cNvSpPr>
            <p:nvPr/>
          </p:nvSpPr>
          <p:spPr bwMode="auto">
            <a:xfrm>
              <a:off x="2291" y="3113"/>
              <a:ext cx="1478" cy="3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600">
                  <a:cs typeface="Tahoma" pitchFamily="34" charset="0"/>
                </a:rPr>
                <a:t>Имя</a:t>
              </a:r>
              <a:r>
                <a:rPr lang="en-US" sz="1600">
                  <a:cs typeface="Tahoma" pitchFamily="34" charset="0"/>
                </a:rPr>
                <a:t> =</a:t>
              </a:r>
              <a:r>
                <a:rPr lang="ru-RU" sz="1600">
                  <a:cs typeface="Tahoma" pitchFamily="34" charset="0"/>
                </a:rPr>
                <a:t> Владимир</a:t>
              </a:r>
            </a:p>
          </p:txBody>
        </p:sp>
        <p:sp>
          <p:nvSpPr>
            <p:cNvPr id="12305" name="Text Box 31"/>
            <p:cNvSpPr txBox="1">
              <a:spLocks noChangeArrowheads="1"/>
            </p:cNvSpPr>
            <p:nvPr/>
          </p:nvSpPr>
          <p:spPr bwMode="auto">
            <a:xfrm>
              <a:off x="431" y="2614"/>
              <a:ext cx="1905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800">
                  <a:solidFill>
                    <a:srgbClr val="FF3300"/>
                  </a:solidFill>
                  <a:cs typeface="Tahoma" pitchFamily="34" charset="0"/>
                </a:rPr>
                <a:t>Объект:</a:t>
              </a:r>
            </a:p>
          </p:txBody>
        </p:sp>
      </p:grpSp>
      <p:grpSp>
        <p:nvGrpSpPr>
          <p:cNvPr id="466976" name="Group 32"/>
          <p:cNvGrpSpPr>
            <a:grpSpLocks/>
          </p:cNvGrpSpPr>
          <p:nvPr/>
        </p:nvGrpSpPr>
        <p:grpSpPr bwMode="auto">
          <a:xfrm>
            <a:off x="539750" y="2277591"/>
            <a:ext cx="1943100" cy="2160587"/>
            <a:chOff x="4332" y="2795"/>
            <a:chExt cx="1224" cy="1361"/>
          </a:xfrm>
        </p:grpSpPr>
        <p:sp>
          <p:nvSpPr>
            <p:cNvPr id="12295" name="AutoShape 33"/>
            <p:cNvSpPr>
              <a:spLocks noChangeArrowheads="1"/>
            </p:cNvSpPr>
            <p:nvPr/>
          </p:nvSpPr>
          <p:spPr bwMode="auto">
            <a:xfrm flipH="1">
              <a:off x="4332" y="2795"/>
              <a:ext cx="1224" cy="1361"/>
            </a:xfrm>
            <a:prstGeom prst="verticalScroll">
              <a:avLst>
                <a:gd name="adj" fmla="val 12500"/>
              </a:avLst>
            </a:prstGeom>
            <a:solidFill>
              <a:srgbClr val="C5C5C5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ru-RU" sz="1800">
                <a:solidFill>
                  <a:schemeClr val="bg1"/>
                </a:solidFill>
                <a:cs typeface="Tahoma" pitchFamily="34" charset="0"/>
              </a:endParaRPr>
            </a:p>
          </p:txBody>
        </p:sp>
        <p:sp>
          <p:nvSpPr>
            <p:cNvPr id="12296" name="Text Box 34"/>
            <p:cNvSpPr txBox="1">
              <a:spLocks noChangeArrowheads="1"/>
            </p:cNvSpPr>
            <p:nvPr/>
          </p:nvSpPr>
          <p:spPr bwMode="auto">
            <a:xfrm>
              <a:off x="4649" y="2976"/>
              <a:ext cx="771" cy="1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1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200">
                  <a:cs typeface="Tahoma" pitchFamily="34" charset="0"/>
                </a:rPr>
                <a:t>Традиционная пресс-конференция проведена </a:t>
              </a:r>
            </a:p>
            <a:p>
              <a:pPr algn="ctr" eaLnBrk="1" hangingPunct="1">
                <a:lnSpc>
                  <a:spcPct val="113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r>
                <a:rPr lang="ru-RU" sz="1200">
                  <a:solidFill>
                    <a:srgbClr val="FF3300"/>
                  </a:solidFill>
                  <a:cs typeface="Tahoma" pitchFamily="34" charset="0"/>
                </a:rPr>
                <a:t>президентом Владимиром Путиным.</a:t>
              </a:r>
              <a:r>
                <a:rPr lang="ru-RU" sz="1200">
                  <a:cs typeface="Tahoma" pitchFamily="34" charset="0"/>
                </a:rPr>
                <a:t> Во встрече </a:t>
              </a:r>
            </a:p>
          </p:txBody>
        </p:sp>
        <p:sp>
          <p:nvSpPr>
            <p:cNvPr id="12297" name="Freeform 35"/>
            <p:cNvSpPr>
              <a:spLocks/>
            </p:cNvSpPr>
            <p:nvPr/>
          </p:nvSpPr>
          <p:spPr bwMode="auto">
            <a:xfrm>
              <a:off x="4694" y="3521"/>
              <a:ext cx="670" cy="449"/>
            </a:xfrm>
            <a:custGeom>
              <a:avLst/>
              <a:gdLst>
                <a:gd name="T0" fmla="*/ 13 w 670"/>
                <a:gd name="T1" fmla="*/ 100 h 449"/>
                <a:gd name="T2" fmla="*/ 22 w 670"/>
                <a:gd name="T3" fmla="*/ 310 h 449"/>
                <a:gd name="T4" fmla="*/ 30 w 670"/>
                <a:gd name="T5" fmla="*/ 355 h 449"/>
                <a:gd name="T6" fmla="*/ 70 w 670"/>
                <a:gd name="T7" fmla="*/ 382 h 449"/>
                <a:gd name="T8" fmla="*/ 472 w 670"/>
                <a:gd name="T9" fmla="*/ 387 h 449"/>
                <a:gd name="T10" fmla="*/ 487 w 670"/>
                <a:gd name="T11" fmla="*/ 304 h 449"/>
                <a:gd name="T12" fmla="*/ 578 w 670"/>
                <a:gd name="T13" fmla="*/ 285 h 449"/>
                <a:gd name="T14" fmla="*/ 654 w 670"/>
                <a:gd name="T15" fmla="*/ 264 h 449"/>
                <a:gd name="T16" fmla="*/ 668 w 670"/>
                <a:gd name="T17" fmla="*/ 237 h 449"/>
                <a:gd name="T18" fmla="*/ 661 w 670"/>
                <a:gd name="T19" fmla="*/ 84 h 449"/>
                <a:gd name="T20" fmla="*/ 564 w 670"/>
                <a:gd name="T21" fmla="*/ 28 h 449"/>
                <a:gd name="T22" fmla="*/ 293 w 670"/>
                <a:gd name="T23" fmla="*/ 8 h 449"/>
                <a:gd name="T24" fmla="*/ 70 w 670"/>
                <a:gd name="T25" fmla="*/ 33 h 449"/>
                <a:gd name="T26" fmla="*/ 13 w 670"/>
                <a:gd name="T27" fmla="*/ 100 h 4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70" h="449">
                  <a:moveTo>
                    <a:pt x="13" y="100"/>
                  </a:moveTo>
                  <a:cubicBezTo>
                    <a:pt x="19" y="169"/>
                    <a:pt x="8" y="242"/>
                    <a:pt x="22" y="310"/>
                  </a:cubicBezTo>
                  <a:cubicBezTo>
                    <a:pt x="25" y="326"/>
                    <a:pt x="14" y="350"/>
                    <a:pt x="30" y="355"/>
                  </a:cubicBezTo>
                  <a:cubicBezTo>
                    <a:pt x="70" y="367"/>
                    <a:pt x="0" y="374"/>
                    <a:pt x="70" y="382"/>
                  </a:cubicBezTo>
                  <a:cubicBezTo>
                    <a:pt x="171" y="449"/>
                    <a:pt x="364" y="418"/>
                    <a:pt x="472" y="387"/>
                  </a:cubicBezTo>
                  <a:cubicBezTo>
                    <a:pt x="537" y="383"/>
                    <a:pt x="469" y="321"/>
                    <a:pt x="487" y="304"/>
                  </a:cubicBezTo>
                  <a:cubicBezTo>
                    <a:pt x="505" y="287"/>
                    <a:pt x="550" y="292"/>
                    <a:pt x="578" y="285"/>
                  </a:cubicBezTo>
                  <a:cubicBezTo>
                    <a:pt x="603" y="277"/>
                    <a:pt x="654" y="264"/>
                    <a:pt x="654" y="264"/>
                  </a:cubicBezTo>
                  <a:cubicBezTo>
                    <a:pt x="659" y="255"/>
                    <a:pt x="668" y="247"/>
                    <a:pt x="668" y="237"/>
                  </a:cubicBezTo>
                  <a:cubicBezTo>
                    <a:pt x="670" y="186"/>
                    <a:pt x="667" y="135"/>
                    <a:pt x="661" y="84"/>
                  </a:cubicBezTo>
                  <a:cubicBezTo>
                    <a:pt x="656" y="47"/>
                    <a:pt x="590" y="37"/>
                    <a:pt x="564" y="28"/>
                  </a:cubicBezTo>
                  <a:cubicBezTo>
                    <a:pt x="479" y="0"/>
                    <a:pt x="375" y="10"/>
                    <a:pt x="293" y="8"/>
                  </a:cubicBezTo>
                  <a:cubicBezTo>
                    <a:pt x="200" y="6"/>
                    <a:pt x="121" y="17"/>
                    <a:pt x="70" y="33"/>
                  </a:cubicBezTo>
                  <a:cubicBezTo>
                    <a:pt x="23" y="48"/>
                    <a:pt x="30" y="85"/>
                    <a:pt x="13" y="10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6981" name="AutoShape 37"/>
          <p:cNvSpPr>
            <a:spLocks noChangeArrowheads="1"/>
          </p:cNvSpPr>
          <p:nvPr/>
        </p:nvSpPr>
        <p:spPr bwMode="auto">
          <a:xfrm>
            <a:off x="2195513" y="3430116"/>
            <a:ext cx="1008062" cy="485775"/>
          </a:xfrm>
          <a:prstGeom prst="rightArrow">
            <a:avLst>
              <a:gd name="adj1" fmla="val 50000"/>
              <a:gd name="adj2" fmla="val 51879"/>
            </a:avLst>
          </a:prstGeom>
          <a:solidFill>
            <a:srgbClr val="FFF5C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148445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6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6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6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6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6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6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6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6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6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965" grpId="0" build="p"/>
      <p:bldP spid="466965" grpId="1" build="allAtOnce"/>
      <p:bldP spid="4669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1" name="Text Box 3"/>
          <p:cNvSpPr txBox="1">
            <a:spLocks noChangeArrowheads="1"/>
          </p:cNvSpPr>
          <p:nvPr/>
        </p:nvSpPr>
        <p:spPr bwMode="auto">
          <a:xfrm>
            <a:off x="1042988" y="2205509"/>
            <a:ext cx="7705725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&lt;RULE&gt;</a:t>
            </a: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&lt;QUERY&gt;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СЛОВО("МОБИЛЬНЫЙ",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 UpLw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&lt;/QUERY&gt;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&lt;QUERY&gt;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СЛОВО("ТЕЛЕФОН", 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UpLw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&lt;/QUERY&gt;</a:t>
            </a: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&lt;QUERY&gt;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СЛОВО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($X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, 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Up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&lt;/QUERY&gt;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&lt;FUNCTION&gt;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GetFromVocab("dict_mobile", $X, $operatorName</a:t>
            </a: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)&lt;/FUNCTION&gt;</a:t>
            </a: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&lt;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QUERY&gt;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БЛОК_ЧИСЕЛ($B)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&lt;/QUERY&gt;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&lt;CREATE&gt;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СРЕДСТВО_СВЯЗИ("ТЕЛЕФОН")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&lt;/CREATE&gt;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&lt;CREATE&gt;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АТТРИБУТ(НОМЕР,$B)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&lt;/CREATE&gt;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&lt;CREATE&gt;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АТТРИБУТ(ТИП,"МОБИЛЬНЫЙ")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&lt;/CREATE&gt;	</a:t>
            </a:r>
            <a:endParaRPr lang="en-US" sz="14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&lt;CREATE&gt;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АТТРИБУТ(ОПЕРАТОР, </a:t>
            </a:r>
            <a:r>
              <a:rPr lang="en-US" sz="1400" b="1">
                <a:latin typeface="Tahoma" pitchFamily="34" charset="0"/>
                <a:cs typeface="Tahoma" pitchFamily="34" charset="0"/>
              </a:rPr>
              <a:t>$operatorName</a:t>
            </a:r>
            <a:r>
              <a:rPr lang="ru-RU" sz="1400" b="1">
                <a:latin typeface="Tahoma" pitchFamily="34" charset="0"/>
                <a:cs typeface="Tahoma" pitchFamily="34" charset="0"/>
              </a:rPr>
              <a:t>)</a:t>
            </a: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&lt;/CREATE&gt;	</a:t>
            </a:r>
          </a:p>
          <a:p>
            <a:pPr algn="l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14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&lt;/RULE&gt;</a:t>
            </a:r>
          </a:p>
        </p:txBody>
      </p:sp>
      <p:sp>
        <p:nvSpPr>
          <p:cNvPr id="467975" name="Rectangle 7"/>
          <p:cNvSpPr>
            <a:spLocks noChangeArrowheads="1"/>
          </p:cNvSpPr>
          <p:nvPr/>
        </p:nvSpPr>
        <p:spPr bwMode="auto">
          <a:xfrm>
            <a:off x="900113" y="332656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Правила выделения объектов</a:t>
            </a:r>
          </a:p>
        </p:txBody>
      </p:sp>
      <p:sp>
        <p:nvSpPr>
          <p:cNvPr id="467978" name="Rectangle 10"/>
          <p:cNvSpPr>
            <a:spLocks noChangeArrowheads="1"/>
          </p:cNvSpPr>
          <p:nvPr/>
        </p:nvSpPr>
        <p:spPr bwMode="auto">
          <a:xfrm>
            <a:off x="827088" y="1484784"/>
            <a:ext cx="79930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800"/>
              <a:t>Выделение номера мобильного телефона: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203967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1" grpId="0"/>
      <p:bldP spid="46797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74" name="Rectangle 10"/>
          <p:cNvSpPr>
            <a:spLocks noChangeArrowheads="1"/>
          </p:cNvSpPr>
          <p:nvPr/>
        </p:nvSpPr>
        <p:spPr bwMode="auto">
          <a:xfrm>
            <a:off x="900113" y="188640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Ассоциативные связи</a:t>
            </a:r>
          </a:p>
        </p:txBody>
      </p:sp>
      <p:sp>
        <p:nvSpPr>
          <p:cNvPr id="472075" name="Rectangle 11"/>
          <p:cNvSpPr>
            <a:spLocks noChangeArrowheads="1"/>
          </p:cNvSpPr>
          <p:nvPr/>
        </p:nvSpPr>
        <p:spPr bwMode="auto">
          <a:xfrm>
            <a:off x="827088" y="978391"/>
            <a:ext cx="79930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Что это такое?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нечеткие связи между семантическими объектами</a:t>
            </a:r>
          </a:p>
          <a:p>
            <a:pPr marL="533400" indent="-5334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Особенность: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не присутствуют в тексте в явном виде</a:t>
            </a:r>
          </a:p>
          <a:p>
            <a:pPr marL="533400" indent="-5334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Как выделяются?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на основе языковой синтаксической структуры</a:t>
            </a:r>
          </a:p>
          <a:p>
            <a:pPr marL="533400" indent="-5334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Синтаксические единицы: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текст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параграф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предложение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клауза</a:t>
            </a:r>
          </a:p>
          <a:p>
            <a:pPr marL="1082675" lvl="1" indent="-4572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Wingdings" pitchFamily="2" charset="2"/>
              <a:buChar char="Ü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словосочетание</a:t>
            </a:r>
          </a:p>
          <a:p>
            <a:pPr marL="533400" indent="-533400"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  <a:buFont typeface="Wingdings" pitchFamily="2" charset="2"/>
              <a:buChar char="Ü"/>
            </a:pPr>
            <a:endParaRPr lang="ru-RU" sz="2400" dirty="0"/>
          </a:p>
        </p:txBody>
      </p:sp>
      <p:pic>
        <p:nvPicPr>
          <p:cNvPr id="47207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436"/>
            <a:ext cx="6989762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426267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2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2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2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2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2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2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2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2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2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2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2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2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2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75" grpId="0" build="p"/>
      <p:bldP spid="472075" grpI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103" name="Rectangle 15"/>
          <p:cNvSpPr>
            <a:spLocks noChangeArrowheads="1"/>
          </p:cNvSpPr>
          <p:nvPr/>
        </p:nvSpPr>
        <p:spPr bwMode="auto">
          <a:xfrm>
            <a:off x="900113" y="188640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Предметная область</a:t>
            </a:r>
          </a:p>
        </p:txBody>
      </p:sp>
      <p:sp>
        <p:nvSpPr>
          <p:cNvPr id="473104" name="Rectangle 16"/>
          <p:cNvSpPr>
            <a:spLocks noChangeArrowheads="1"/>
          </p:cNvSpPr>
          <p:nvPr/>
        </p:nvSpPr>
        <p:spPr bwMode="auto">
          <a:xfrm>
            <a:off x="857440" y="1096168"/>
            <a:ext cx="79930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" pitchFamily="34" charset="0"/>
                <a:cs typeface="Arial" pitchFamily="34" charset="0"/>
              </a:rPr>
              <a:t>Что это такое?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некоторая часть реального мира, информация о которой обрабатывается в системе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" pitchFamily="34" charset="0"/>
                <a:cs typeface="Arial" pitchFamily="34" charset="0"/>
              </a:rPr>
              <a:t>Описание в системе: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типы объектов и их атрибуты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типы фактов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словари предметной области 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правила выделения объектов и фактов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" pitchFamily="34" charset="0"/>
                <a:cs typeface="Arial" pitchFamily="34" charset="0"/>
              </a:rPr>
              <a:t>Особенности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лингвистического процессора АРИОН-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Лингво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предметная область является настраиваемой (без внесения изменений в код приложения)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можно одновременно работать сразу с несколькими предметными областями</a:t>
            </a:r>
          </a:p>
        </p:txBody>
      </p:sp>
      <p:pic>
        <p:nvPicPr>
          <p:cNvPr id="47310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2003"/>
            <a:ext cx="6769100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0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35" y="1254044"/>
            <a:ext cx="7920038" cy="426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0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1" y="1252457"/>
            <a:ext cx="7920038" cy="42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9" y="1236339"/>
            <a:ext cx="7920038" cy="426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1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1" y="1231962"/>
            <a:ext cx="7920038" cy="42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2" name="Picture 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9" y="1234752"/>
            <a:ext cx="7920038" cy="42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3" name="Picture 2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77" y="1186239"/>
            <a:ext cx="7920038" cy="42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4" name="Picture 2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77" y="1236339"/>
            <a:ext cx="7920038" cy="426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5" name="Picture 2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77" y="1202384"/>
            <a:ext cx="7920038" cy="42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3116" name="Picture 2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77" y="1212063"/>
            <a:ext cx="7920038" cy="426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328475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3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3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3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3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3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3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3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31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31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31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7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7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104" grpId="0" uiExpand="1" build="p"/>
      <p:bldP spid="473104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755576" y="-27384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Пример выделения объектов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742950"/>
            <a:ext cx="81280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0096" y="4149080"/>
            <a:ext cx="734304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060220" y="859025"/>
            <a:ext cx="253611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Предметная область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4572000" y="1059080"/>
            <a:ext cx="488220" cy="13767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1907704" y="3501008"/>
            <a:ext cx="2449544" cy="64807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4357248" y="2924944"/>
            <a:ext cx="458862" cy="122413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63688" y="1772816"/>
            <a:ext cx="295190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Семантическая обработка</a:t>
            </a:r>
            <a:endParaRPr lang="ru-RU" dirty="0"/>
          </a:p>
        </p:txBody>
      </p:sp>
      <p:cxnSp>
        <p:nvCxnSpPr>
          <p:cNvPr id="32" name="Прямая со стрелкой 31"/>
          <p:cNvCxnSpPr>
            <a:stCxn id="31" idx="0"/>
            <a:endCxn id="24" idx="3"/>
          </p:cNvCxnSpPr>
          <p:nvPr/>
        </p:nvCxnSpPr>
        <p:spPr>
          <a:xfrm flipH="1" flipV="1">
            <a:off x="2031842" y="1235212"/>
            <a:ext cx="1207799" cy="53760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671802" y="1040362"/>
            <a:ext cx="360040" cy="3897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15" y="736326"/>
            <a:ext cx="81280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5652120" y="3228945"/>
            <a:ext cx="2643103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Выделенные объекты</a:t>
            </a:r>
            <a:endParaRPr lang="ru-RU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4571999" y="1988840"/>
            <a:ext cx="2401673" cy="124010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9" idx="2"/>
            <a:endCxn id="35" idx="3"/>
          </p:cNvCxnSpPr>
          <p:nvPr/>
        </p:nvCxnSpPr>
        <p:spPr>
          <a:xfrm flipH="1">
            <a:off x="3990096" y="3629055"/>
            <a:ext cx="2983576" cy="127610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2635741" y="4797152"/>
            <a:ext cx="1354355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067945" y="1772816"/>
            <a:ext cx="992276" cy="20005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23" y="765738"/>
            <a:ext cx="6965174" cy="559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54500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31" grpId="0" animBg="1"/>
      <p:bldP spid="24" grpId="0" animBg="1"/>
      <p:bldP spid="39" grpId="0" animBg="1"/>
      <p:bldP spid="39" grpId="1" animBg="1"/>
      <p:bldP spid="35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640" y="6561852"/>
            <a:ext cx="49666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структурирование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гипертекстовых сообщений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5594" y="557495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Особенности структурного анализа гипертекстовых сообщений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916832"/>
            <a:ext cx="7674916" cy="332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ea typeface="Calibri"/>
                <a:cs typeface="Arial" pitchFamily="34" charset="0"/>
              </a:rPr>
              <a:t>использование </a:t>
            </a: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объектов </a:t>
            </a:r>
            <a:r>
              <a:rPr lang="en-US" sz="2800" dirty="0">
                <a:latin typeface="Arial" pitchFamily="34" charset="0"/>
                <a:ea typeface="Calibri"/>
                <a:cs typeface="Arial" pitchFamily="34" charset="0"/>
              </a:rPr>
              <a:t>DOM</a:t>
            </a: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-модели </a:t>
            </a:r>
            <a:r>
              <a:rPr lang="ru-RU" sz="2800" dirty="0" smtClean="0">
                <a:latin typeface="Arial" pitchFamily="34" charset="0"/>
                <a:ea typeface="Calibri"/>
                <a:cs typeface="Arial" pitchFamily="34" charset="0"/>
              </a:rPr>
              <a:t>страниц и </a:t>
            </a: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их характеристик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использование структурных особенностей страницы (расположение </a:t>
            </a:r>
            <a:r>
              <a:rPr lang="ru-RU" sz="2800" dirty="0" smtClean="0">
                <a:latin typeface="Arial" pitchFamily="34" charset="0"/>
                <a:ea typeface="Calibri"/>
                <a:cs typeface="Arial" pitchFamily="34" charset="0"/>
              </a:rPr>
              <a:t>и размер блоков</a:t>
            </a: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)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ea typeface="Calibri"/>
                <a:cs typeface="Arial" pitchFamily="34" charset="0"/>
              </a:rPr>
              <a:t>использование лингвистического анализа содержания элемента </a:t>
            </a:r>
            <a:r>
              <a:rPr lang="en-US" sz="2800" dirty="0">
                <a:latin typeface="Arial" pitchFamily="34" charset="0"/>
                <a:ea typeface="Calibri"/>
                <a:cs typeface="Arial" pitchFamily="34" charset="0"/>
              </a:rPr>
              <a:t>DOM</a:t>
            </a:r>
            <a:endParaRPr lang="ru-RU" sz="28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2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68760"/>
            <a:ext cx="5184576" cy="5010171"/>
          </a:xfrm>
          <a:prstGeom prst="rect">
            <a:avLst/>
          </a:prstGeom>
        </p:spPr>
      </p:pic>
      <p:pic>
        <p:nvPicPr>
          <p:cNvPr id="7" name="Рисунок 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39" y="1265592"/>
            <a:ext cx="5184000" cy="5011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5939" y="1484784"/>
            <a:ext cx="2281202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Область обработки</a:t>
            </a:r>
          </a:p>
        </p:txBody>
      </p:sp>
      <p:cxnSp>
        <p:nvCxnSpPr>
          <p:cNvPr id="10" name="Прямая со стрелкой 9"/>
          <p:cNvCxnSpPr>
            <a:stCxn id="8" idx="2"/>
          </p:cNvCxnSpPr>
          <p:nvPr/>
        </p:nvCxnSpPr>
        <p:spPr>
          <a:xfrm>
            <a:off x="1456540" y="1884894"/>
            <a:ext cx="696592" cy="93265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340504" y="116632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Способ применения структурного и лингвистического анализа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-40640" y="6561852"/>
            <a:ext cx="3936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структурирование на основе правил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13" y="1260241"/>
            <a:ext cx="8207594" cy="49758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15" y="1284379"/>
            <a:ext cx="5434032" cy="52512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21497" y="1680026"/>
            <a:ext cx="4248472" cy="8080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21497" y="2525931"/>
            <a:ext cx="4248472" cy="5430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723932" y="3185261"/>
            <a:ext cx="4248472" cy="11599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726367" y="4429275"/>
            <a:ext cx="4248472" cy="21063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68145" y="1549777"/>
            <a:ext cx="1440160" cy="51195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772099" y="1253929"/>
            <a:ext cx="5443848" cy="6309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4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29" grpId="0" animBg="1"/>
      <p:bldP spid="30" grpId="0" animBg="1"/>
      <p:bldP spid="31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537725"/>
              </p:ext>
            </p:extLst>
          </p:nvPr>
        </p:nvGraphicFramePr>
        <p:xfrm>
          <a:off x="323528" y="1124744"/>
          <a:ext cx="792088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260648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Место в процессе обработки данных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0" y="1844824"/>
            <a:ext cx="244827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46876" y="5949280"/>
            <a:ext cx="1612956" cy="349134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тексты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04248" y="3140968"/>
            <a:ext cx="2232248" cy="1008112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vert="horz" wrap="squar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Информационно-аналитические средства</a:t>
            </a:r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1214835" y="5661248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24064" y="567743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8172400" y="1346473"/>
            <a:ext cx="831374" cy="1362447"/>
            <a:chOff x="8154572" y="1332455"/>
            <a:chExt cx="705186" cy="1226744"/>
          </a:xfrm>
        </p:grpSpPr>
        <p:sp>
          <p:nvSpPr>
            <p:cNvPr id="24" name="computr3"/>
            <p:cNvSpPr>
              <a:spLocks noEditPoints="1" noChangeArrowheads="1"/>
            </p:cNvSpPr>
            <p:nvPr/>
          </p:nvSpPr>
          <p:spPr bwMode="auto">
            <a:xfrm>
              <a:off x="8154572" y="1332455"/>
              <a:ext cx="687982" cy="500088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10800 w 21600"/>
                <a:gd name="T5" fmla="*/ 21600 h 21600"/>
                <a:gd name="T6" fmla="*/ 18135 w 21600"/>
                <a:gd name="T7" fmla="*/ 10800 h 21600"/>
                <a:gd name="T8" fmla="*/ 7811 w 21600"/>
                <a:gd name="T9" fmla="*/ 2584 h 21600"/>
                <a:gd name="T10" fmla="*/ 16359 w 21600"/>
                <a:gd name="T11" fmla="*/ 117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8250" y="17743"/>
                  </a:moveTo>
                  <a:lnTo>
                    <a:pt x="17557" y="16971"/>
                  </a:lnTo>
                  <a:lnTo>
                    <a:pt x="5429" y="16971"/>
                  </a:lnTo>
                  <a:lnTo>
                    <a:pt x="4736" y="17743"/>
                  </a:lnTo>
                  <a:lnTo>
                    <a:pt x="18250" y="17743"/>
                  </a:lnTo>
                  <a:close/>
                </a:path>
                <a:path w="21600" h="21600" extrusionOk="0">
                  <a:moveTo>
                    <a:pt x="18250" y="17743"/>
                  </a:moveTo>
                  <a:moveTo>
                    <a:pt x="19405" y="19131"/>
                  </a:moveTo>
                  <a:lnTo>
                    <a:pt x="18712" y="18360"/>
                  </a:lnTo>
                  <a:lnTo>
                    <a:pt x="4274" y="18360"/>
                  </a:lnTo>
                  <a:lnTo>
                    <a:pt x="3581" y="19131"/>
                  </a:lnTo>
                  <a:lnTo>
                    <a:pt x="19405" y="19131"/>
                  </a:lnTo>
                  <a:close/>
                </a:path>
                <a:path w="21600" h="21600" extrusionOk="0">
                  <a:moveTo>
                    <a:pt x="19405" y="19131"/>
                  </a:moveTo>
                  <a:moveTo>
                    <a:pt x="20560" y="20520"/>
                  </a:moveTo>
                  <a:lnTo>
                    <a:pt x="19867" y="19749"/>
                  </a:lnTo>
                  <a:lnTo>
                    <a:pt x="3119" y="19749"/>
                  </a:lnTo>
                  <a:lnTo>
                    <a:pt x="2426" y="20520"/>
                  </a:lnTo>
                  <a:lnTo>
                    <a:pt x="20560" y="20520"/>
                  </a:lnTo>
                  <a:close/>
                </a:path>
                <a:path w="21600" h="21600" extrusionOk="0">
                  <a:moveTo>
                    <a:pt x="20560" y="20520"/>
                  </a:moveTo>
                  <a:moveTo>
                    <a:pt x="4620" y="16971"/>
                  </a:moveTo>
                  <a:lnTo>
                    <a:pt x="5313" y="16200"/>
                  </a:lnTo>
                  <a:lnTo>
                    <a:pt x="7624" y="16200"/>
                  </a:lnTo>
                  <a:lnTo>
                    <a:pt x="7624" y="14194"/>
                  </a:lnTo>
                  <a:lnTo>
                    <a:pt x="5891" y="14194"/>
                  </a:lnTo>
                  <a:lnTo>
                    <a:pt x="5891" y="0"/>
                  </a:lnTo>
                  <a:lnTo>
                    <a:pt x="12013" y="0"/>
                  </a:lnTo>
                  <a:lnTo>
                    <a:pt x="18135" y="0"/>
                  </a:lnTo>
                  <a:lnTo>
                    <a:pt x="18135" y="10800"/>
                  </a:lnTo>
                  <a:lnTo>
                    <a:pt x="18135" y="14194"/>
                  </a:lnTo>
                  <a:lnTo>
                    <a:pt x="16402" y="14194"/>
                  </a:lnTo>
                  <a:lnTo>
                    <a:pt x="16402" y="16200"/>
                  </a:lnTo>
                  <a:lnTo>
                    <a:pt x="17788" y="16200"/>
                  </a:lnTo>
                  <a:lnTo>
                    <a:pt x="19059" y="17743"/>
                  </a:lnTo>
                  <a:lnTo>
                    <a:pt x="21022" y="19903"/>
                  </a:lnTo>
                  <a:lnTo>
                    <a:pt x="21253" y="20057"/>
                  </a:lnTo>
                  <a:lnTo>
                    <a:pt x="21369" y="20366"/>
                  </a:lnTo>
                  <a:lnTo>
                    <a:pt x="21600" y="20674"/>
                  </a:lnTo>
                  <a:lnTo>
                    <a:pt x="21600" y="20829"/>
                  </a:lnTo>
                  <a:lnTo>
                    <a:pt x="21600" y="20983"/>
                  </a:lnTo>
                  <a:lnTo>
                    <a:pt x="21600" y="21137"/>
                  </a:lnTo>
                  <a:lnTo>
                    <a:pt x="21600" y="21291"/>
                  </a:lnTo>
                  <a:lnTo>
                    <a:pt x="21484" y="21446"/>
                  </a:lnTo>
                  <a:lnTo>
                    <a:pt x="21369" y="21446"/>
                  </a:lnTo>
                  <a:lnTo>
                    <a:pt x="21138" y="21600"/>
                  </a:lnTo>
                  <a:lnTo>
                    <a:pt x="21022" y="21600"/>
                  </a:lnTo>
                  <a:lnTo>
                    <a:pt x="10973" y="21600"/>
                  </a:lnTo>
                  <a:lnTo>
                    <a:pt x="2079" y="21600"/>
                  </a:lnTo>
                  <a:lnTo>
                    <a:pt x="1848" y="21600"/>
                  </a:lnTo>
                  <a:lnTo>
                    <a:pt x="1733" y="21446"/>
                  </a:lnTo>
                  <a:lnTo>
                    <a:pt x="1617" y="21446"/>
                  </a:lnTo>
                  <a:lnTo>
                    <a:pt x="1502" y="21291"/>
                  </a:lnTo>
                  <a:lnTo>
                    <a:pt x="1386" y="21291"/>
                  </a:lnTo>
                  <a:lnTo>
                    <a:pt x="1386" y="21137"/>
                  </a:lnTo>
                  <a:lnTo>
                    <a:pt x="1386" y="20983"/>
                  </a:lnTo>
                  <a:lnTo>
                    <a:pt x="1386" y="20829"/>
                  </a:lnTo>
                  <a:lnTo>
                    <a:pt x="1502" y="20674"/>
                  </a:lnTo>
                  <a:lnTo>
                    <a:pt x="1617" y="20366"/>
                  </a:lnTo>
                  <a:lnTo>
                    <a:pt x="1733" y="20057"/>
                  </a:lnTo>
                  <a:lnTo>
                    <a:pt x="1964" y="19903"/>
                  </a:lnTo>
                  <a:lnTo>
                    <a:pt x="0" y="19903"/>
                  </a:lnTo>
                  <a:lnTo>
                    <a:pt x="0" y="10800"/>
                  </a:lnTo>
                  <a:lnTo>
                    <a:pt x="0" y="2777"/>
                  </a:lnTo>
                  <a:lnTo>
                    <a:pt x="4620" y="2777"/>
                  </a:lnTo>
                  <a:lnTo>
                    <a:pt x="4620" y="16971"/>
                  </a:lnTo>
                  <a:moveTo>
                    <a:pt x="4620" y="16971"/>
                  </a:moveTo>
                  <a:moveTo>
                    <a:pt x="4620" y="16971"/>
                  </a:moveTo>
                  <a:lnTo>
                    <a:pt x="4158" y="17434"/>
                  </a:lnTo>
                  <a:lnTo>
                    <a:pt x="2541" y="19286"/>
                  </a:lnTo>
                  <a:lnTo>
                    <a:pt x="1964" y="19903"/>
                  </a:lnTo>
                  <a:lnTo>
                    <a:pt x="4620" y="16971"/>
                  </a:lnTo>
                  <a:close/>
                </a:path>
                <a:path w="21600" h="21600" extrusionOk="0">
                  <a:moveTo>
                    <a:pt x="7624" y="2314"/>
                  </a:moveTo>
                  <a:moveTo>
                    <a:pt x="16402" y="2314"/>
                  </a:moveTo>
                  <a:lnTo>
                    <a:pt x="16402" y="11880"/>
                  </a:lnTo>
                  <a:lnTo>
                    <a:pt x="7624" y="11880"/>
                  </a:lnTo>
                  <a:lnTo>
                    <a:pt x="7624" y="2314"/>
                  </a:lnTo>
                  <a:close/>
                </a:path>
                <a:path w="21600" h="21600" extrusionOk="0">
                  <a:moveTo>
                    <a:pt x="578" y="4011"/>
                  </a:moveTo>
                  <a:moveTo>
                    <a:pt x="4043" y="4011"/>
                  </a:moveTo>
                  <a:lnTo>
                    <a:pt x="4043" y="4320"/>
                  </a:lnTo>
                  <a:lnTo>
                    <a:pt x="578" y="4320"/>
                  </a:lnTo>
                  <a:lnTo>
                    <a:pt x="578" y="4011"/>
                  </a:lnTo>
                  <a:close/>
                  <a:moveTo>
                    <a:pt x="7624" y="14194"/>
                  </a:moveTo>
                  <a:lnTo>
                    <a:pt x="16402" y="14194"/>
                  </a:lnTo>
                  <a:lnTo>
                    <a:pt x="16402" y="16200"/>
                  </a:lnTo>
                  <a:lnTo>
                    <a:pt x="7624" y="16200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8158298" y="1888393"/>
              <a:ext cx="701460" cy="670806"/>
              <a:chOff x="1015737" y="1820353"/>
              <a:chExt cx="701460" cy="670806"/>
            </a:xfrm>
          </p:grpSpPr>
          <p:sp>
            <p:nvSpPr>
              <p:cNvPr id="23" name="tower"/>
              <p:cNvSpPr>
                <a:spLocks noEditPoints="1" noChangeArrowheads="1"/>
              </p:cNvSpPr>
              <p:nvPr/>
            </p:nvSpPr>
            <p:spPr bwMode="auto">
              <a:xfrm>
                <a:off x="1015737" y="1829053"/>
                <a:ext cx="366040" cy="662106"/>
              </a:xfrm>
              <a:custGeom>
                <a:avLst/>
                <a:gdLst>
                  <a:gd name="T0" fmla="*/ 0 w 21600"/>
                  <a:gd name="T1" fmla="*/ 2184 h 21600"/>
                  <a:gd name="T2" fmla="*/ 6664 w 21600"/>
                  <a:gd name="T3" fmla="*/ 0 h 21600"/>
                  <a:gd name="T4" fmla="*/ 10800 w 21600"/>
                  <a:gd name="T5" fmla="*/ 0 h 21600"/>
                  <a:gd name="T6" fmla="*/ 21600 w 21600"/>
                  <a:gd name="T7" fmla="*/ 0 h 21600"/>
                  <a:gd name="T8" fmla="*/ 21600 w 21600"/>
                  <a:gd name="T9" fmla="*/ 11649 h 21600"/>
                  <a:gd name="T10" fmla="*/ 21600 w 21600"/>
                  <a:gd name="T11" fmla="*/ 19416 h 21600"/>
                  <a:gd name="T12" fmla="*/ 15166 w 21600"/>
                  <a:gd name="T13" fmla="*/ 21600 h 21600"/>
                  <a:gd name="T14" fmla="*/ 10570 w 21600"/>
                  <a:gd name="T15" fmla="*/ 21600 h 21600"/>
                  <a:gd name="T16" fmla="*/ 0 w 21600"/>
                  <a:gd name="T17" fmla="*/ 21600 h 21600"/>
                  <a:gd name="T18" fmla="*/ 0 w 21600"/>
                  <a:gd name="T19" fmla="*/ 11528 h 21600"/>
                  <a:gd name="T20" fmla="*/ 459 w 21600"/>
                  <a:gd name="T21" fmla="*/ 22540 h 21600"/>
                  <a:gd name="T22" fmla="*/ 21485 w 21600"/>
                  <a:gd name="T23" fmla="*/ 27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2184"/>
                    </a:moveTo>
                    <a:lnTo>
                      <a:pt x="6664" y="0"/>
                    </a:lnTo>
                    <a:lnTo>
                      <a:pt x="10800" y="0"/>
                    </a:lnTo>
                    <a:lnTo>
                      <a:pt x="21600" y="0"/>
                    </a:lnTo>
                    <a:lnTo>
                      <a:pt x="21600" y="11649"/>
                    </a:lnTo>
                    <a:lnTo>
                      <a:pt x="21600" y="19416"/>
                    </a:lnTo>
                    <a:lnTo>
                      <a:pt x="15166" y="21600"/>
                    </a:lnTo>
                    <a:lnTo>
                      <a:pt x="10570" y="21600"/>
                    </a:lnTo>
                    <a:lnTo>
                      <a:pt x="0" y="21600"/>
                    </a:lnTo>
                    <a:lnTo>
                      <a:pt x="0" y="11528"/>
                    </a:lnTo>
                    <a:lnTo>
                      <a:pt x="0" y="2184"/>
                    </a:lnTo>
                    <a:close/>
                  </a:path>
                  <a:path w="21600" h="21600" extrusionOk="0">
                    <a:moveTo>
                      <a:pt x="0" y="2184"/>
                    </a:moveTo>
                    <a:lnTo>
                      <a:pt x="0" y="2184"/>
                    </a:lnTo>
                    <a:lnTo>
                      <a:pt x="14706" y="2184"/>
                    </a:lnTo>
                    <a:lnTo>
                      <a:pt x="21600" y="0"/>
                    </a:lnTo>
                    <a:moveTo>
                      <a:pt x="0" y="2184"/>
                    </a:moveTo>
                    <a:lnTo>
                      <a:pt x="14706" y="2184"/>
                    </a:lnTo>
                    <a:lnTo>
                      <a:pt x="14706" y="5339"/>
                    </a:lnTo>
                    <a:lnTo>
                      <a:pt x="14706" y="17474"/>
                    </a:lnTo>
                    <a:lnTo>
                      <a:pt x="14706" y="21600"/>
                    </a:lnTo>
                    <a:moveTo>
                      <a:pt x="1149" y="3034"/>
                    </a:moveTo>
                    <a:lnTo>
                      <a:pt x="13328" y="3034"/>
                    </a:lnTo>
                    <a:lnTo>
                      <a:pt x="13328" y="3519"/>
                    </a:lnTo>
                    <a:lnTo>
                      <a:pt x="1149" y="3519"/>
                    </a:lnTo>
                    <a:lnTo>
                      <a:pt x="1149" y="3034"/>
                    </a:lnTo>
                    <a:moveTo>
                      <a:pt x="1149" y="4490"/>
                    </a:moveTo>
                    <a:lnTo>
                      <a:pt x="13328" y="4490"/>
                    </a:lnTo>
                    <a:lnTo>
                      <a:pt x="13328" y="4854"/>
                    </a:lnTo>
                    <a:lnTo>
                      <a:pt x="1149" y="4854"/>
                    </a:lnTo>
                    <a:lnTo>
                      <a:pt x="1149" y="4490"/>
                    </a:lnTo>
                    <a:moveTo>
                      <a:pt x="1149" y="5946"/>
                    </a:moveTo>
                    <a:lnTo>
                      <a:pt x="13328" y="5946"/>
                    </a:lnTo>
                    <a:lnTo>
                      <a:pt x="13328" y="6310"/>
                    </a:lnTo>
                    <a:lnTo>
                      <a:pt x="1149" y="6310"/>
                    </a:lnTo>
                    <a:lnTo>
                      <a:pt x="1149" y="5946"/>
                    </a:lnTo>
                  </a:path>
                </a:pathLst>
              </a:custGeom>
              <a:solidFill>
                <a:srgbClr val="FF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tower"/>
              <p:cNvSpPr>
                <a:spLocks noEditPoints="1" noChangeArrowheads="1"/>
              </p:cNvSpPr>
              <p:nvPr/>
            </p:nvSpPr>
            <p:spPr bwMode="auto">
              <a:xfrm>
                <a:off x="1351157" y="1820353"/>
                <a:ext cx="366040" cy="662106"/>
              </a:xfrm>
              <a:custGeom>
                <a:avLst/>
                <a:gdLst>
                  <a:gd name="T0" fmla="*/ 0 w 21600"/>
                  <a:gd name="T1" fmla="*/ 2184 h 21600"/>
                  <a:gd name="T2" fmla="*/ 6664 w 21600"/>
                  <a:gd name="T3" fmla="*/ 0 h 21600"/>
                  <a:gd name="T4" fmla="*/ 10800 w 21600"/>
                  <a:gd name="T5" fmla="*/ 0 h 21600"/>
                  <a:gd name="T6" fmla="*/ 21600 w 21600"/>
                  <a:gd name="T7" fmla="*/ 0 h 21600"/>
                  <a:gd name="T8" fmla="*/ 21600 w 21600"/>
                  <a:gd name="T9" fmla="*/ 11649 h 21600"/>
                  <a:gd name="T10" fmla="*/ 21600 w 21600"/>
                  <a:gd name="T11" fmla="*/ 19416 h 21600"/>
                  <a:gd name="T12" fmla="*/ 15166 w 21600"/>
                  <a:gd name="T13" fmla="*/ 21600 h 21600"/>
                  <a:gd name="T14" fmla="*/ 10570 w 21600"/>
                  <a:gd name="T15" fmla="*/ 21600 h 21600"/>
                  <a:gd name="T16" fmla="*/ 0 w 21600"/>
                  <a:gd name="T17" fmla="*/ 21600 h 21600"/>
                  <a:gd name="T18" fmla="*/ 0 w 21600"/>
                  <a:gd name="T19" fmla="*/ 11528 h 21600"/>
                  <a:gd name="T20" fmla="*/ 459 w 21600"/>
                  <a:gd name="T21" fmla="*/ 22540 h 21600"/>
                  <a:gd name="T22" fmla="*/ 21485 w 21600"/>
                  <a:gd name="T23" fmla="*/ 27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2184"/>
                    </a:moveTo>
                    <a:lnTo>
                      <a:pt x="6664" y="0"/>
                    </a:lnTo>
                    <a:lnTo>
                      <a:pt x="10800" y="0"/>
                    </a:lnTo>
                    <a:lnTo>
                      <a:pt x="21600" y="0"/>
                    </a:lnTo>
                    <a:lnTo>
                      <a:pt x="21600" y="11649"/>
                    </a:lnTo>
                    <a:lnTo>
                      <a:pt x="21600" y="19416"/>
                    </a:lnTo>
                    <a:lnTo>
                      <a:pt x="15166" y="21600"/>
                    </a:lnTo>
                    <a:lnTo>
                      <a:pt x="10570" y="21600"/>
                    </a:lnTo>
                    <a:lnTo>
                      <a:pt x="0" y="21600"/>
                    </a:lnTo>
                    <a:lnTo>
                      <a:pt x="0" y="11528"/>
                    </a:lnTo>
                    <a:lnTo>
                      <a:pt x="0" y="2184"/>
                    </a:lnTo>
                    <a:close/>
                  </a:path>
                  <a:path w="21600" h="21600" extrusionOk="0">
                    <a:moveTo>
                      <a:pt x="0" y="2184"/>
                    </a:moveTo>
                    <a:lnTo>
                      <a:pt x="0" y="2184"/>
                    </a:lnTo>
                    <a:lnTo>
                      <a:pt x="14706" y="2184"/>
                    </a:lnTo>
                    <a:lnTo>
                      <a:pt x="21600" y="0"/>
                    </a:lnTo>
                    <a:moveTo>
                      <a:pt x="0" y="2184"/>
                    </a:moveTo>
                    <a:lnTo>
                      <a:pt x="14706" y="2184"/>
                    </a:lnTo>
                    <a:lnTo>
                      <a:pt x="14706" y="5339"/>
                    </a:lnTo>
                    <a:lnTo>
                      <a:pt x="14706" y="17474"/>
                    </a:lnTo>
                    <a:lnTo>
                      <a:pt x="14706" y="21600"/>
                    </a:lnTo>
                    <a:moveTo>
                      <a:pt x="1149" y="3034"/>
                    </a:moveTo>
                    <a:lnTo>
                      <a:pt x="13328" y="3034"/>
                    </a:lnTo>
                    <a:lnTo>
                      <a:pt x="13328" y="3519"/>
                    </a:lnTo>
                    <a:lnTo>
                      <a:pt x="1149" y="3519"/>
                    </a:lnTo>
                    <a:lnTo>
                      <a:pt x="1149" y="3034"/>
                    </a:lnTo>
                    <a:moveTo>
                      <a:pt x="1149" y="4490"/>
                    </a:moveTo>
                    <a:lnTo>
                      <a:pt x="13328" y="4490"/>
                    </a:lnTo>
                    <a:lnTo>
                      <a:pt x="13328" y="4854"/>
                    </a:lnTo>
                    <a:lnTo>
                      <a:pt x="1149" y="4854"/>
                    </a:lnTo>
                    <a:lnTo>
                      <a:pt x="1149" y="4490"/>
                    </a:lnTo>
                    <a:moveTo>
                      <a:pt x="1149" y="5946"/>
                    </a:moveTo>
                    <a:lnTo>
                      <a:pt x="13328" y="5946"/>
                    </a:lnTo>
                    <a:lnTo>
                      <a:pt x="13328" y="6310"/>
                    </a:lnTo>
                    <a:lnTo>
                      <a:pt x="1149" y="6310"/>
                    </a:lnTo>
                    <a:lnTo>
                      <a:pt x="1149" y="5946"/>
                    </a:lnTo>
                  </a:path>
                </a:pathLst>
              </a:custGeom>
              <a:solidFill>
                <a:srgbClr val="FF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41" name="Правая фигурная скобка 40"/>
          <p:cNvSpPr/>
          <p:nvPr/>
        </p:nvSpPr>
        <p:spPr>
          <a:xfrm rot="5400000">
            <a:off x="8357201" y="2389667"/>
            <a:ext cx="360039" cy="998549"/>
          </a:xfrm>
          <a:prstGeom prst="rightBrace">
            <a:avLst>
              <a:gd name="adj1" fmla="val 8333"/>
              <a:gd name="adj2" fmla="val 46670"/>
            </a:avLst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Documents"/>
          <p:cNvSpPr>
            <a:spLocks noChangeAspect="1" noEditPoints="1" noChangeArrowheads="1"/>
          </p:cNvSpPr>
          <p:nvPr/>
        </p:nvSpPr>
        <p:spPr bwMode="auto">
          <a:xfrm>
            <a:off x="182532" y="5733256"/>
            <a:ext cx="514825" cy="688851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Documents"/>
          <p:cNvSpPr>
            <a:spLocks noChangeAspect="1" noEditPoints="1" noChangeArrowheads="1"/>
          </p:cNvSpPr>
          <p:nvPr/>
        </p:nvSpPr>
        <p:spPr bwMode="auto">
          <a:xfrm>
            <a:off x="674343" y="5760907"/>
            <a:ext cx="514825" cy="688851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9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640" y="6561852"/>
            <a:ext cx="49666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структурирование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гипертекстовых сообщений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931" y="260647"/>
            <a:ext cx="86932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Структурирование </a:t>
            </a:r>
            <a:r>
              <a:rPr lang="en-US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html 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страницы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836" y="1176795"/>
            <a:ext cx="5483954" cy="52547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55501" y="1954965"/>
            <a:ext cx="2139047" cy="400110"/>
          </a:xfrm>
          <a:prstGeom prst="rect">
            <a:avLst/>
          </a:prstGeom>
          <a:solidFill>
            <a:srgbClr val="FFF5CB"/>
          </a:solidFill>
          <a:ln w="12700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Источник новости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31316" y="2186202"/>
            <a:ext cx="2139047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Дата публикации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469781" y="3397062"/>
            <a:ext cx="2100582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Аннотация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469781" y="4073006"/>
            <a:ext cx="2082143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55501" y="5013176"/>
            <a:ext cx="3048347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Графическое изображение</a:t>
            </a:r>
            <a:endParaRPr lang="ru-RU" dirty="0"/>
          </a:p>
        </p:txBody>
      </p:sp>
      <p:cxnSp>
        <p:nvCxnSpPr>
          <p:cNvPr id="25" name="Прямая со стрелкой 24"/>
          <p:cNvCxnSpPr>
            <a:stCxn id="18" idx="2"/>
          </p:cNvCxnSpPr>
          <p:nvPr/>
        </p:nvCxnSpPr>
        <p:spPr>
          <a:xfrm>
            <a:off x="1225025" y="2355075"/>
            <a:ext cx="579811" cy="46247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3" idx="0"/>
          </p:cNvCxnSpPr>
          <p:nvPr/>
        </p:nvCxnSpPr>
        <p:spPr>
          <a:xfrm flipV="1">
            <a:off x="1679675" y="3933056"/>
            <a:ext cx="762993" cy="108012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9" idx="1"/>
          </p:cNvCxnSpPr>
          <p:nvPr/>
        </p:nvCxnSpPr>
        <p:spPr>
          <a:xfrm flipH="1">
            <a:off x="3275856" y="2386257"/>
            <a:ext cx="3155460" cy="82671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2" idx="1"/>
          </p:cNvCxnSpPr>
          <p:nvPr/>
        </p:nvCxnSpPr>
        <p:spPr>
          <a:xfrm flipH="1">
            <a:off x="4211960" y="4273061"/>
            <a:ext cx="2257821" cy="1028147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1" idx="1"/>
          </p:cNvCxnSpPr>
          <p:nvPr/>
        </p:nvCxnSpPr>
        <p:spPr>
          <a:xfrm flipH="1">
            <a:off x="4925977" y="3597117"/>
            <a:ext cx="1543804" cy="17606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431316" y="2810745"/>
            <a:ext cx="2139047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Заголовок</a:t>
            </a:r>
            <a:endParaRPr lang="ru-RU" dirty="0"/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4427984" y="3034791"/>
            <a:ext cx="1990907" cy="25019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42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  <p:bldP spid="23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5594" y="557495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Особенности структурного анализа гипертекстовых сообщений на основе шаблонов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3" y="1772816"/>
            <a:ext cx="770485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Восстановление регулярного выражения для 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обрабатываемых </a:t>
            </a:r>
            <a:r>
              <a:rPr lang="en-US" sz="2400" dirty="0" smtClean="0">
                <a:latin typeface="Arial" pitchFamily="34" charset="0"/>
                <a:ea typeface="Calibri"/>
                <a:cs typeface="Arial" pitchFamily="34" charset="0"/>
              </a:rPr>
              <a:t>URL</a:t>
            </a:r>
            <a:endParaRPr lang="ru-RU" sz="2400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Разветвлённые сценарии обхода</a:t>
            </a:r>
            <a:endParaRPr lang="en-US" sz="24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Формирование шаблона </a:t>
            </a:r>
            <a:r>
              <a:rPr lang="en-US" sz="2400" dirty="0" err="1">
                <a:latin typeface="Arial" pitchFamily="34" charset="0"/>
                <a:ea typeface="Calibri"/>
                <a:cs typeface="Arial" pitchFamily="34" charset="0"/>
              </a:rPr>
              <a:t>xpath</a:t>
            </a:r>
            <a:r>
              <a:rPr lang="en-US" sz="2400" dirty="0"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для выделения полей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Использование регулярных выражений для выделения объектов в полях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>
                <a:latin typeface="Arial" pitchFamily="34" charset="0"/>
                <a:ea typeface="Calibri"/>
                <a:cs typeface="Arial" pitchFamily="34" charset="0"/>
              </a:rPr>
              <a:t>Использование лингвистического анализа для выделения </a:t>
            </a:r>
            <a:r>
              <a:rPr lang="ru-RU" sz="2400" dirty="0" smtClean="0">
                <a:latin typeface="Arial" pitchFamily="34" charset="0"/>
                <a:ea typeface="Calibri"/>
                <a:cs typeface="Arial" pitchFamily="34" charset="0"/>
              </a:rPr>
              <a:t>фактографической информации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40640" y="6561852"/>
            <a:ext cx="49666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структурирование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гипертекстовых сообщений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26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0640" y="6561852"/>
            <a:ext cx="54430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структурирование на основе технологии шаблонов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40504" y="260648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Способ применения шаблонов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91" y="1059861"/>
            <a:ext cx="8136904" cy="50855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91" y="1059861"/>
            <a:ext cx="8136904" cy="50855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0915" y="2029490"/>
            <a:ext cx="2700098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Выделение элементов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050964" y="2429600"/>
            <a:ext cx="1863534" cy="78337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6" idx="2"/>
          </p:cNvCxnSpPr>
          <p:nvPr/>
        </p:nvCxnSpPr>
        <p:spPr>
          <a:xfrm>
            <a:off x="2050964" y="2429600"/>
            <a:ext cx="1224892" cy="286289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>
            <a:off x="2050964" y="2429600"/>
            <a:ext cx="1224892" cy="117304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050964" y="2429600"/>
            <a:ext cx="2233004" cy="117304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15" y="986758"/>
            <a:ext cx="8147655" cy="553209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10" y="1756792"/>
            <a:ext cx="6469380" cy="32004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500077" y="1629380"/>
            <a:ext cx="219970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Свойства шаблона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04048" y="2541605"/>
            <a:ext cx="3096344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Элементы для выделения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204917" y="3596964"/>
            <a:ext cx="247985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Пут</a:t>
            </a:r>
            <a:r>
              <a:rPr lang="ru-RU" dirty="0"/>
              <a:t>и</a:t>
            </a:r>
            <a:r>
              <a:rPr lang="ru-RU" dirty="0" smtClean="0"/>
              <a:t> к элементу </a:t>
            </a:r>
            <a:r>
              <a:rPr lang="en-US" dirty="0" smtClean="0"/>
              <a:t>DOM</a:t>
            </a:r>
            <a:endParaRPr lang="ru-RU" dirty="0"/>
          </a:p>
        </p:txBody>
      </p:sp>
      <p:sp>
        <p:nvSpPr>
          <p:cNvPr id="32" name="Правая фигурная скобка 31"/>
          <p:cNvSpPr/>
          <p:nvPr/>
        </p:nvSpPr>
        <p:spPr>
          <a:xfrm>
            <a:off x="6318577" y="1390463"/>
            <a:ext cx="155448" cy="1016824"/>
          </a:xfrm>
          <a:prstGeom prst="rightBrac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Левая фигурная скобка 33"/>
          <p:cNvSpPr/>
          <p:nvPr/>
        </p:nvSpPr>
        <p:spPr>
          <a:xfrm>
            <a:off x="741709" y="1391690"/>
            <a:ext cx="155448" cy="1039137"/>
          </a:xfrm>
          <a:prstGeom prst="leftBrac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>
            <a:stCxn id="29" idx="2"/>
          </p:cNvCxnSpPr>
          <p:nvPr/>
        </p:nvCxnSpPr>
        <p:spPr>
          <a:xfrm flipH="1">
            <a:off x="1763688" y="2941715"/>
            <a:ext cx="5388532" cy="12724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1763688" y="2941715"/>
            <a:ext cx="5388532" cy="415277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2079644" y="2941715"/>
            <a:ext cx="5072576" cy="660928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2232044" y="2941715"/>
            <a:ext cx="4920176" cy="91933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2079644" y="2941715"/>
            <a:ext cx="5072576" cy="120736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1475656" y="2941715"/>
            <a:ext cx="5676564" cy="144570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>
            <a:off x="6204917" y="3997074"/>
            <a:ext cx="1175396" cy="65606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458583" y="1829435"/>
            <a:ext cx="3096344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Элемент для выделения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6075071" y="2330260"/>
            <a:ext cx="247985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 smtClean="0"/>
              <a:t>Путь к элементу </a:t>
            </a:r>
            <a:r>
              <a:rPr lang="en-US" dirty="0" smtClean="0"/>
              <a:t>DOM</a:t>
            </a:r>
            <a:endParaRPr lang="ru-RU" dirty="0"/>
          </a:p>
        </p:txBody>
      </p:sp>
      <p:cxnSp>
        <p:nvCxnSpPr>
          <p:cNvPr id="63" name="Прямая со стрелкой 62"/>
          <p:cNvCxnSpPr>
            <a:stCxn id="61" idx="1"/>
          </p:cNvCxnSpPr>
          <p:nvPr/>
        </p:nvCxnSpPr>
        <p:spPr>
          <a:xfrm flipH="1">
            <a:off x="2368007" y="2029490"/>
            <a:ext cx="3090576" cy="31397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62" idx="1"/>
          </p:cNvCxnSpPr>
          <p:nvPr/>
        </p:nvCxnSpPr>
        <p:spPr>
          <a:xfrm flipH="1">
            <a:off x="4692133" y="2530315"/>
            <a:ext cx="1382938" cy="74186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80048" y="919313"/>
            <a:ext cx="3703992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 algn="ctr">
              <a:defRPr sz="2000"/>
            </a:lvl1pPr>
          </a:lstStyle>
          <a:p>
            <a:pPr algn="l"/>
            <a:r>
              <a:rPr lang="ru-RU" dirty="0" smtClean="0"/>
              <a:t>Выделение при помощи лингвистического процессора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380048" y="4725144"/>
            <a:ext cx="2968606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 algn="ctr">
              <a:defRPr sz="2000"/>
            </a:lvl1pPr>
          </a:lstStyle>
          <a:p>
            <a:pPr algn="l"/>
            <a:r>
              <a:rPr lang="ru-RU" dirty="0" smtClean="0"/>
              <a:t>Применение регулярного выражения</a:t>
            </a:r>
            <a:endParaRPr lang="ru-RU" dirty="0"/>
          </a:p>
        </p:txBody>
      </p:sp>
      <p:cxnSp>
        <p:nvCxnSpPr>
          <p:cNvPr id="73" name="Прямая со стрелкой 72"/>
          <p:cNvCxnSpPr/>
          <p:nvPr/>
        </p:nvCxnSpPr>
        <p:spPr>
          <a:xfrm flipH="1">
            <a:off x="1691680" y="1629380"/>
            <a:ext cx="540364" cy="9009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69" idx="0"/>
          </p:cNvCxnSpPr>
          <p:nvPr/>
        </p:nvCxnSpPr>
        <p:spPr>
          <a:xfrm flipV="1">
            <a:off x="1864351" y="3997074"/>
            <a:ext cx="25503" cy="72807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76" y="1402131"/>
            <a:ext cx="86741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2165261" y="4639005"/>
            <a:ext cx="6545446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ctr">
              <a:defRPr sz="2000"/>
            </a:lvl1pPr>
          </a:lstStyle>
          <a:p>
            <a:r>
              <a:rPr lang="ru-RU" dirty="0"/>
              <a:t>Выбор разобранных страниц для формирования шаблона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987824" y="2204864"/>
            <a:ext cx="360040" cy="17051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>
            <a:stCxn id="35" idx="0"/>
          </p:cNvCxnSpPr>
          <p:nvPr/>
        </p:nvCxnSpPr>
        <p:spPr>
          <a:xfrm flipH="1" flipV="1">
            <a:off x="3347864" y="3057430"/>
            <a:ext cx="2090120" cy="158157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14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8" grpId="0" animBg="1"/>
      <p:bldP spid="29" grpId="0" animBg="1"/>
      <p:bldP spid="31" grpId="0" animBg="1"/>
      <p:bldP spid="32" grpId="0" animBg="1"/>
      <p:bldP spid="34" grpId="0" animBg="1"/>
      <p:bldP spid="61" grpId="0" animBg="1"/>
      <p:bldP spid="62" grpId="0" animBg="1"/>
      <p:bldP spid="68" grpId="0" animBg="1"/>
      <p:bldP spid="69" grpId="0" animBg="1"/>
      <p:bldP spid="35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6" y="2524264"/>
            <a:ext cx="8424936" cy="10191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800" b="1" kern="0" cap="all" dirty="0" smtClean="0">
                <a:solidFill>
                  <a:srgbClr val="993300"/>
                </a:solidFill>
                <a:latin typeface="Arial" pitchFamily="34" charset="0"/>
                <a:ea typeface="+mj-ea"/>
                <a:cs typeface="Arial" pitchFamily="34" charset="0"/>
              </a:rPr>
              <a:t>ДЕМОНСТРАЦИЯ</a:t>
            </a:r>
            <a:endParaRPr lang="ru-RU" sz="4800" b="1" kern="0" cap="all" dirty="0">
              <a:solidFill>
                <a:srgbClr val="99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40640" y="6561852"/>
            <a:ext cx="5486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и структурный анализ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сообщений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65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42088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Систематизация массивов сообщений</a:t>
            </a:r>
          </a:p>
        </p:txBody>
      </p:sp>
    </p:spTree>
    <p:extLst>
      <p:ext uri="{BB962C8B-B14F-4D97-AF65-F5344CB8AC3E}">
        <p14:creationId xmlns:p14="http://schemas.microsoft.com/office/powerpoint/2010/main" val="176977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04664"/>
            <a:ext cx="8064896" cy="580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Систематизация массивов сообщений по их содержимому</a:t>
            </a:r>
          </a:p>
          <a:p>
            <a:pPr marL="342900" indent="-34290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 smtClean="0">
                <a:latin typeface="Arial" pitchFamily="34" charset="0"/>
                <a:ea typeface="Calibri"/>
                <a:cs typeface="Arial" pitchFamily="34" charset="0"/>
              </a:rPr>
              <a:t>Формирование </a:t>
            </a: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профилей сообщений (наборов ключевых термов с весами)</a:t>
            </a: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Аннотирование сообщений</a:t>
            </a: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Классификация массива сообщений</a:t>
            </a: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Кластеризация массива сообщений</a:t>
            </a: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Формирование реферата </a:t>
            </a:r>
            <a:r>
              <a:rPr lang="ru-RU" sz="2200" dirty="0" smtClean="0">
                <a:latin typeface="Arial" pitchFamily="34" charset="0"/>
                <a:ea typeface="Calibri"/>
                <a:cs typeface="Arial" pitchFamily="34" charset="0"/>
              </a:rPr>
              <a:t>/ </a:t>
            </a:r>
            <a:r>
              <a:rPr lang="ru-RU" sz="2200" dirty="0">
                <a:latin typeface="Arial" pitchFamily="34" charset="0"/>
                <a:ea typeface="Calibri"/>
                <a:cs typeface="Arial" pitchFamily="34" charset="0"/>
              </a:rPr>
              <a:t>кластера </a:t>
            </a:r>
            <a:r>
              <a:rPr lang="ru-RU" sz="2200" dirty="0" smtClean="0">
                <a:latin typeface="Arial" pitchFamily="34" charset="0"/>
                <a:ea typeface="Calibri"/>
                <a:cs typeface="Arial" pitchFamily="34" charset="0"/>
              </a:rPr>
              <a:t>сообщений</a:t>
            </a: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/>
              <a:buChar char=""/>
            </a:pPr>
            <a:r>
              <a:rPr lang="ru-RU" sz="2200" dirty="0" smtClean="0">
                <a:latin typeface="Arial" pitchFamily="34" charset="0"/>
                <a:ea typeface="Calibri"/>
                <a:cs typeface="Arial" pitchFamily="34" charset="0"/>
              </a:rPr>
              <a:t>Формирование </a:t>
            </a:r>
            <a:r>
              <a:rPr lang="ru-RU" sz="2200" dirty="0" err="1" smtClean="0">
                <a:latin typeface="Arial" pitchFamily="34" charset="0"/>
                <a:ea typeface="Calibri"/>
                <a:cs typeface="Arial" pitchFamily="34" charset="0"/>
              </a:rPr>
              <a:t>стилеметрических</a:t>
            </a:r>
            <a:r>
              <a:rPr lang="ru-RU" sz="2200" dirty="0" smtClean="0">
                <a:latin typeface="Arial" pitchFamily="34" charset="0"/>
                <a:ea typeface="Calibri"/>
                <a:cs typeface="Arial" pitchFamily="34" charset="0"/>
              </a:rPr>
              <a:t> признаков текстов сообщений (набор лексем с весами), определение авторства сообщения</a:t>
            </a:r>
            <a:endParaRPr lang="ru-RU" sz="22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5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9929"/>
            <a:ext cx="79158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Формирование профилей сообщений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1743" y="981122"/>
            <a:ext cx="820891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Индексирование </a:t>
            </a:r>
            <a:r>
              <a:rPr lang="ru-RU" dirty="0">
                <a:latin typeface="Arial" pitchFamily="34" charset="0"/>
                <a:cs typeface="Arial" pitchFamily="34" charset="0"/>
              </a:rPr>
              <a:t>текстов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сообщений;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Применение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процедур ранжирования для выделения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ключевых термов</a:t>
            </a:r>
            <a:r>
              <a:rPr lang="ru-RU" dirty="0">
                <a:latin typeface="Arial" pitchFamily="34" charset="0"/>
                <a:cs typeface="Arial" pitchFamily="34" charset="0"/>
              </a:rPr>
              <a:t> и формирования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профилей сообщений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: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ключевые </a:t>
            </a:r>
            <a:r>
              <a:rPr lang="ru-RU" dirty="0">
                <a:latin typeface="Arial" pitchFamily="34" charset="0"/>
                <a:cs typeface="Arial" pitchFamily="34" charset="0"/>
              </a:rPr>
              <a:t>термы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устойчиво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проявляются в текстах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сообщений;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ключевые </a:t>
            </a:r>
            <a:r>
              <a:rPr lang="ru-RU" dirty="0">
                <a:latin typeface="Arial" pitchFamily="34" charset="0"/>
                <a:cs typeface="Arial" pitchFamily="34" charset="0"/>
              </a:rPr>
              <a:t>термы обладают специфичностью относительно термов других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наборов сообщений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мера </a:t>
            </a:r>
            <a:r>
              <a:rPr lang="ru-RU" dirty="0">
                <a:latin typeface="Arial" pitchFamily="34" charset="0"/>
                <a:cs typeface="Arial" pitchFamily="34" charset="0"/>
              </a:rPr>
              <a:t>сходства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текстов </a:t>
            </a:r>
            <a:r>
              <a:rPr lang="ru-RU" dirty="0">
                <a:latin typeface="Arial" pitchFamily="34" charset="0"/>
                <a:cs typeface="Arial" pitchFamily="34" charset="0"/>
              </a:rPr>
              <a:t>определяется как суммарная по выявленным в них ключевым термам;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ключевой терм </a:t>
            </a:r>
            <a:r>
              <a:rPr lang="ru-RU" dirty="0">
                <a:latin typeface="Arial" pitchFamily="34" charset="0"/>
                <a:cs typeface="Arial" pitchFamily="34" charset="0"/>
              </a:rPr>
              <a:t>вносит тем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бóльшую</a:t>
            </a:r>
            <a:r>
              <a:rPr lang="ru-RU" dirty="0">
                <a:latin typeface="Arial" pitchFamily="34" charset="0"/>
                <a:cs typeface="Arial" pitchFamily="34" charset="0"/>
              </a:rPr>
              <a:t> долю в суммарную оценку, чем выше его семантическая значимость;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высокая </a:t>
            </a:r>
            <a:r>
              <a:rPr lang="ru-RU" dirty="0">
                <a:latin typeface="Arial" pitchFamily="34" charset="0"/>
                <a:cs typeface="Arial" pitchFamily="34" charset="0"/>
              </a:rPr>
              <a:t>частота употребления ключевого терма 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наборе сообщений </a:t>
            </a:r>
            <a:r>
              <a:rPr lang="ru-RU" dirty="0">
                <a:latin typeface="Arial" pitchFamily="34" charset="0"/>
                <a:cs typeface="Arial" pitchFamily="34" charset="0"/>
              </a:rPr>
              <a:t>увеличивает его вклад в суммарную оценку;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вклад </a:t>
            </a:r>
            <a:r>
              <a:rPr lang="ru-RU" dirty="0">
                <a:latin typeface="Arial" pitchFamily="34" charset="0"/>
                <a:cs typeface="Arial" pitchFamily="34" charset="0"/>
              </a:rPr>
              <a:t>ключевого терма в оценку снижается по мере увеличения частоты употребления 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массиве </a:t>
            </a:r>
            <a:r>
              <a:rPr lang="ru-RU" dirty="0">
                <a:latin typeface="Arial" pitchFamily="34" charset="0"/>
                <a:cs typeface="Arial" pitchFamily="34" charset="0"/>
              </a:rPr>
              <a:t>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целом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40640" y="6561852"/>
            <a:ext cx="1783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классификация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25885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84410" y="1340768"/>
            <a:ext cx="792003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400" b="1" dirty="0" smtClean="0"/>
              <a:t>Исходные данные</a:t>
            </a:r>
            <a:r>
              <a:rPr lang="ru-RU" sz="2400" dirty="0" smtClean="0"/>
              <a:t>: перечень тем (рубрик), представляющих интерес для пользователя</a:t>
            </a:r>
          </a:p>
          <a:p>
            <a:pPr marL="533400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000" b="1" dirty="0" smtClean="0"/>
              <a:t>Примеры возможных тем:</a:t>
            </a:r>
          </a:p>
          <a:p>
            <a:pPr marL="990600" lvl="1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000" dirty="0" smtClean="0"/>
              <a:t>нарушения в ходе выборов</a:t>
            </a:r>
          </a:p>
          <a:p>
            <a:pPr marL="990600" lvl="1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000" dirty="0" smtClean="0"/>
              <a:t>назначения и отставки</a:t>
            </a:r>
          </a:p>
          <a:p>
            <a:pPr marL="990600" lvl="1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000" dirty="0" smtClean="0"/>
              <a:t>высказывания первых лиц государства</a:t>
            </a:r>
          </a:p>
          <a:p>
            <a:pPr marL="990600" lvl="1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000" dirty="0" smtClean="0"/>
              <a:t>конфликты</a:t>
            </a:r>
          </a:p>
          <a:p>
            <a:pPr marL="533400" lvl="1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400" b="1" dirty="0" smtClean="0"/>
              <a:t>Входные данные: </a:t>
            </a:r>
            <a:r>
              <a:rPr lang="ru-RU" sz="2400" dirty="0" smtClean="0"/>
              <a:t>массив сообщений</a:t>
            </a:r>
            <a:endParaRPr lang="en-US" sz="2400" dirty="0" smtClean="0"/>
          </a:p>
          <a:p>
            <a:pPr marL="533400" lvl="1" indent="-533400" algn="l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400" b="1" dirty="0" smtClean="0"/>
              <a:t>Результат: </a:t>
            </a:r>
            <a:r>
              <a:rPr lang="ru-RU" sz="2400" dirty="0" smtClean="0"/>
              <a:t>каждое сообщение отнесено к одной или нескольким рубрикам</a:t>
            </a:r>
          </a:p>
          <a:p>
            <a:pPr marL="533400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  <a:buFont typeface="Arial" pitchFamily="34" charset="0"/>
              <a:buChar char="•"/>
            </a:pPr>
            <a:endParaRPr lang="ru-RU" sz="2000" dirty="0" smtClean="0"/>
          </a:p>
          <a:p>
            <a:pPr marL="533400" indent="-533400" algn="l">
              <a:lnSpc>
                <a:spcPct val="110000"/>
              </a:lnSpc>
              <a:spcBef>
                <a:spcPct val="30000"/>
              </a:spcBef>
              <a:buClr>
                <a:srgbClr val="DD8242"/>
              </a:buClr>
            </a:pPr>
            <a:endParaRPr lang="ru-RU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0504" y="260648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Классификация массива сообщений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40640" y="6561852"/>
            <a:ext cx="1783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классификация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339682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4809"/>
            <a:ext cx="3886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 bwMode="auto">
          <a:xfrm>
            <a:off x="755576" y="2928985"/>
            <a:ext cx="1224136" cy="216024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 bwMode="auto">
          <a:xfrm flipH="1">
            <a:off x="1979712" y="2064889"/>
            <a:ext cx="2736304" cy="972108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Скругленный прямоугольник 4"/>
          <p:cNvSpPr/>
          <p:nvPr/>
        </p:nvSpPr>
        <p:spPr bwMode="auto">
          <a:xfrm>
            <a:off x="889554" y="3414785"/>
            <a:ext cx="1954254" cy="2394520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 flipH="1">
            <a:off x="2843147" y="3865089"/>
            <a:ext cx="1872869" cy="252028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716016" y="1834056"/>
            <a:ext cx="3163366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ru-RU" sz="2400" dirty="0" smtClean="0"/>
              <a:t>пример профиля темы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3655452"/>
            <a:ext cx="3971312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2400" dirty="0" smtClean="0"/>
              <a:t>ключевые термы (слова с весовыми значениями), характеризующие темы</a:t>
            </a:r>
            <a:endParaRPr lang="ru-RU" sz="24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40504" y="260648"/>
            <a:ext cx="85328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Профиль темы</a:t>
            </a: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40640" y="6561852"/>
            <a:ext cx="1783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классификация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18933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79929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Основные ранжирующие функции профиля класса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513635"/>
              </p:ext>
            </p:extLst>
          </p:nvPr>
        </p:nvGraphicFramePr>
        <p:xfrm>
          <a:off x="4932040" y="1412776"/>
          <a:ext cx="3600400" cy="22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6438"/>
                <a:gridCol w="703962"/>
              </a:tblGrid>
              <a:tr h="0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=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  <a:sym typeface="Symbol"/>
                        </a:rPr>
                        <a:t>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  <a:sym typeface="Symbol"/>
                        </a:rPr>
                        <a:t>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  <a:sym typeface="Symbol"/>
                        </a:rPr>
                        <a:t>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ru-RU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  <a:sym typeface="Symbol"/>
                        </a:rPr>
                        <a:t>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…</a:t>
                      </a:r>
                      <a:endParaRPr lang="ru-RU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08007" y="1267086"/>
            <a:ext cx="8280920" cy="517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Общий ранг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терма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классе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качестве первичных характеристик используются: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количество текстов в классе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количество текстов в классе, в которых употребляется терм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частота употребления терма в классе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=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)/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количество употреблений терма в текстах класса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количество употреблений терма во всех текстах базы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Определение рангов термов и термов профиля: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учет стабильности употребления терма в классе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учет собственной специфичности терма в классе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учет относительной специфичности терма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процедура отсечки «неиспользуемых» термов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40640" y="6561852"/>
            <a:ext cx="1783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классификация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42747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24" descr="logo SyTech_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5209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9552" y="2901137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Структурный и лингвистический анализ сообщений</a:t>
            </a: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897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Учет 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стабильности употребления 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терма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585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Принцип:</a:t>
            </a:r>
            <a:r>
              <a:rPr lang="ru-RU" dirty="0" smtClean="0"/>
              <a:t> ранг </a:t>
            </a:r>
            <a:r>
              <a:rPr lang="ru-RU" dirty="0"/>
              <a:t>терма должен нелинейно возрастать при увеличении частоты его употребления в текстах </a:t>
            </a:r>
            <a:r>
              <a:rPr lang="ru-RU" dirty="0" smtClean="0"/>
              <a:t>рубрики.</a:t>
            </a: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830807"/>
              </p:ext>
            </p:extLst>
          </p:nvPr>
        </p:nvGraphicFramePr>
        <p:xfrm>
          <a:off x="1835696" y="1912189"/>
          <a:ext cx="2502324" cy="697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8" r:id="rId4" imgW="1548728" imgH="431613" progId="Equation.DSMT4">
                  <p:embed/>
                </p:oleObj>
              </mc:Choice>
              <mc:Fallback>
                <p:oleObj r:id="rId4" imgW="1548728" imgH="43161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12189"/>
                        <a:ext cx="2502324" cy="697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99625"/>
            <a:ext cx="6048672" cy="372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229322"/>
              </p:ext>
            </p:extLst>
          </p:nvPr>
        </p:nvGraphicFramePr>
        <p:xfrm>
          <a:off x="4932040" y="1987428"/>
          <a:ext cx="2160239" cy="480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r:id="rId7" imgW="1218671" imgH="266584" progId="Equation.DSMT4">
                  <p:embed/>
                </p:oleObj>
              </mc:Choice>
              <mc:Fallback>
                <p:oleObj r:id="rId7" imgW="1218671" imgH="26658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987428"/>
                        <a:ext cx="2160239" cy="480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835696" y="2996952"/>
            <a:ext cx="2592288" cy="1107996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200"/>
            </a:lvl1pPr>
          </a:lstStyle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частота встречаемости терма 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рубрике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131840" y="4104948"/>
            <a:ext cx="144016" cy="903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309459" y="3787228"/>
            <a:ext cx="2592288" cy="769441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200"/>
            </a:lvl1pPr>
          </a:lstStyle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езультирующее значение ранга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 стрелкой 18"/>
          <p:cNvCxnSpPr>
            <a:stCxn id="18" idx="1"/>
          </p:cNvCxnSpPr>
          <p:nvPr/>
        </p:nvCxnSpPr>
        <p:spPr>
          <a:xfrm flipH="1">
            <a:off x="4355976" y="4171949"/>
            <a:ext cx="1953483" cy="5531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01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6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Учет 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собственной 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относительной специфичности терма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9016" y="1469975"/>
            <a:ext cx="82089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Собственная специфичность: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доля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 общего числа употреблений в текстах базы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 отношению к числу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употреблений терма в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тексте данной рубрики.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782457"/>
              </p:ext>
            </p:extLst>
          </p:nvPr>
        </p:nvGraphicFramePr>
        <p:xfrm>
          <a:off x="2339752" y="2860487"/>
          <a:ext cx="3450122" cy="78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5" r:id="rId4" imgW="1193282" imgH="266584" progId="Equation.DSMT4">
                  <p:embed/>
                </p:oleObj>
              </mc:Choice>
              <mc:Fallback>
                <p:oleObj r:id="rId4" imgW="1193282" imgH="266584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860487"/>
                        <a:ext cx="3450122" cy="784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95536" y="3935286"/>
            <a:ext cx="80648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Относительная специфичность: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каком числе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рубрик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исследуемый терм применяется с близкой или большей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частотой.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402898"/>
              </p:ext>
            </p:extLst>
          </p:nvPr>
        </p:nvGraphicFramePr>
        <p:xfrm>
          <a:off x="611561" y="5200453"/>
          <a:ext cx="7776863" cy="676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6" r:id="rId6" imgW="2832100" imgH="241300" progId="Equation.DSMT4">
                  <p:embed/>
                </p:oleObj>
              </mc:Choice>
              <mc:Fallback>
                <p:oleObj r:id="rId6" imgW="2832100" imgH="2413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1" y="5200453"/>
                        <a:ext cx="7776863" cy="6768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84" y="1844824"/>
            <a:ext cx="6696744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19871" y="1700808"/>
            <a:ext cx="5436605" cy="707886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000" dirty="0"/>
              <a:t>если терм встречается только в </a:t>
            </a:r>
            <a:r>
              <a:rPr lang="ru-RU" sz="2000" dirty="0" smtClean="0"/>
              <a:t>рубрике </a:t>
            </a:r>
            <a:r>
              <a:rPr lang="ru-RU" sz="2000" dirty="0"/>
              <a:t>A, он получает частный ранг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5976" y="2726343"/>
            <a:ext cx="4464496" cy="1015663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000" dirty="0"/>
              <a:t>п</a:t>
            </a:r>
            <a:r>
              <a:rPr lang="ru-RU" sz="2000" dirty="0" smtClean="0"/>
              <a:t>о </a:t>
            </a:r>
            <a:r>
              <a:rPr lang="ru-RU" sz="2000" dirty="0"/>
              <a:t>мере увеличения числа </a:t>
            </a:r>
            <a:r>
              <a:rPr lang="ru-RU" sz="2000" dirty="0" smtClean="0"/>
              <a:t>рубрик, </a:t>
            </a:r>
            <a:r>
              <a:rPr lang="ru-RU" sz="2000" dirty="0"/>
              <a:t>в которых употребляется терм, ранг быстро </a:t>
            </a:r>
            <a:r>
              <a:rPr lang="ru-RU" sz="2000" dirty="0" smtClean="0"/>
              <a:t>снижается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5508104" y="4041068"/>
            <a:ext cx="3348373" cy="1015663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000" dirty="0" smtClean="0"/>
              <a:t>частный ранг равен 0 </a:t>
            </a:r>
            <a:r>
              <a:rPr lang="ru-RU" sz="2000" dirty="0"/>
              <a:t>в случае употребления терма во всех </a:t>
            </a:r>
            <a:r>
              <a:rPr lang="ru-RU" sz="2000" dirty="0" smtClean="0"/>
              <a:t>рубриках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5209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79929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Сюжетная кластеризация 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8" y="1052736"/>
            <a:ext cx="8304612" cy="4972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40640" y="6561852"/>
            <a:ext cx="29919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Кластеризация по сюжетам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240" y="845348"/>
            <a:ext cx="4161752" cy="43088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1. теракт в Домодедово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616182" y="1340767"/>
            <a:ext cx="3883810" cy="43088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2. день студента</a:t>
            </a:r>
            <a:endParaRPr lang="ru-RU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986312" y="1844823"/>
            <a:ext cx="3513680" cy="43088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3. спам: продажа дипломов</a:t>
            </a:r>
            <a:endParaRPr lang="ru-RU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1346352" y="2348880"/>
            <a:ext cx="3153640" cy="43088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4. спам: кредиты</a:t>
            </a:r>
            <a:endParaRPr lang="ru-RU" sz="22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79712" y="2996952"/>
            <a:ext cx="6696744" cy="5421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79712" y="3494817"/>
            <a:ext cx="6696744" cy="5421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79712" y="3992682"/>
            <a:ext cx="6696744" cy="5421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79712" y="4490547"/>
            <a:ext cx="6696744" cy="5421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Соединительная линия уступом 3"/>
          <p:cNvCxnSpPr>
            <a:stCxn id="6" idx="3"/>
          </p:cNvCxnSpPr>
          <p:nvPr/>
        </p:nvCxnSpPr>
        <p:spPr>
          <a:xfrm>
            <a:off x="4499992" y="1060792"/>
            <a:ext cx="1728192" cy="1936160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stCxn id="7" idx="3"/>
          </p:cNvCxnSpPr>
          <p:nvPr/>
        </p:nvCxnSpPr>
        <p:spPr>
          <a:xfrm>
            <a:off x="4499992" y="1556211"/>
            <a:ext cx="828092" cy="1938606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8" idx="1"/>
            <a:endCxn id="19" idx="1"/>
          </p:cNvCxnSpPr>
          <p:nvPr/>
        </p:nvCxnSpPr>
        <p:spPr>
          <a:xfrm rot="10800000" flipH="1" flipV="1">
            <a:off x="986312" y="2060266"/>
            <a:ext cx="993400" cy="2203493"/>
          </a:xfrm>
          <a:prstGeom prst="bentConnector3">
            <a:avLst>
              <a:gd name="adj1" fmla="val -81230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9" idx="1"/>
            <a:endCxn id="20" idx="1"/>
          </p:cNvCxnSpPr>
          <p:nvPr/>
        </p:nvCxnSpPr>
        <p:spPr>
          <a:xfrm rot="10800000" flipH="1" flipV="1">
            <a:off x="1346352" y="2564323"/>
            <a:ext cx="633360" cy="2197301"/>
          </a:xfrm>
          <a:prstGeom prst="bentConnector3">
            <a:avLst>
              <a:gd name="adj1" fmla="val -158255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9" y="764704"/>
            <a:ext cx="8863662" cy="580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3923928" y="1541253"/>
            <a:ext cx="4385132" cy="43088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теракт в Домодедово - сообщения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42832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8" grpId="1" animBg="1"/>
      <p:bldP spid="9" grpId="1" animBg="1"/>
      <p:bldP spid="16" grpId="0" animBg="1"/>
      <p:bldP spid="18" grpId="0" animBg="1"/>
      <p:bldP spid="19" grpId="0" animBg="1"/>
      <p:bldP spid="20" grpId="0" animBg="1"/>
      <p:bldP spid="5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611" y="55672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Тематическая кластеризация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19100" y="28575176"/>
            <a:ext cx="7072234" cy="430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311" y="1019637"/>
            <a:ext cx="4811921" cy="523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 bwMode="auto">
          <a:xfrm>
            <a:off x="2035151" y="3045420"/>
            <a:ext cx="3818140" cy="174377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015695" y="3471808"/>
            <a:ext cx="3818140" cy="174377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7591" y="654317"/>
            <a:ext cx="3854046" cy="83099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Ключевые термы кластеров сообщений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902612" y="4014789"/>
            <a:ext cx="4199954" cy="174377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Прямая со стрелкой 3"/>
          <p:cNvCxnSpPr>
            <a:stCxn id="16" idx="2"/>
          </p:cNvCxnSpPr>
          <p:nvPr/>
        </p:nvCxnSpPr>
        <p:spPr bwMode="auto">
          <a:xfrm>
            <a:off x="2744614" y="1485314"/>
            <a:ext cx="623956" cy="1520946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Прямая со стрелкой 9"/>
          <p:cNvCxnSpPr>
            <a:stCxn id="16" idx="2"/>
          </p:cNvCxnSpPr>
          <p:nvPr/>
        </p:nvCxnSpPr>
        <p:spPr bwMode="auto">
          <a:xfrm>
            <a:off x="2744614" y="1485314"/>
            <a:ext cx="293447" cy="2491096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Прямая со стрелкой 18"/>
          <p:cNvCxnSpPr>
            <a:stCxn id="16" idx="2"/>
          </p:cNvCxnSpPr>
          <p:nvPr/>
        </p:nvCxnSpPr>
        <p:spPr bwMode="auto">
          <a:xfrm>
            <a:off x="2744614" y="1485314"/>
            <a:ext cx="409947" cy="1929508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Прямоугольник 21"/>
          <p:cNvSpPr/>
          <p:nvPr/>
        </p:nvSpPr>
        <p:spPr>
          <a:xfrm>
            <a:off x="-40640" y="6561852"/>
            <a:ext cx="28375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Кластеризация по термам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143000"/>
            <a:ext cx="86741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92747" y="836712"/>
            <a:ext cx="3854046" cy="83099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Ключевые термы кластеров сообщений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580112" y="1667709"/>
            <a:ext cx="1440161" cy="26253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6228184" y="1667709"/>
            <a:ext cx="792088" cy="3273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47135" y="2038037"/>
            <a:ext cx="2742957" cy="461665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Аннотация</a:t>
            </a:r>
            <a:endParaRPr lang="ru-RU" sz="2400" dirty="0"/>
          </a:p>
        </p:txBody>
      </p:sp>
      <p:cxnSp>
        <p:nvCxnSpPr>
          <p:cNvPr id="28" name="Прямая со стрелкой 27"/>
          <p:cNvCxnSpPr>
            <a:stCxn id="27" idx="2"/>
          </p:cNvCxnSpPr>
          <p:nvPr/>
        </p:nvCxnSpPr>
        <p:spPr>
          <a:xfrm>
            <a:off x="2418614" y="2499702"/>
            <a:ext cx="1" cy="14767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97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0" grpId="1" animBg="1"/>
      <p:bldP spid="20" grpId="2" animBg="1"/>
      <p:bldP spid="2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7" y="692695"/>
            <a:ext cx="8064896" cy="583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9611" y="55672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Контекстное аннотирование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7" y="1700808"/>
            <a:ext cx="3168353" cy="461665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Аннотация сообщения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96183" y="3147110"/>
            <a:ext cx="7056784" cy="648072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Соединительная линия уступом 10"/>
          <p:cNvCxnSpPr>
            <a:stCxn id="4" idx="1"/>
            <a:endCxn id="6" idx="1"/>
          </p:cNvCxnSpPr>
          <p:nvPr/>
        </p:nvCxnSpPr>
        <p:spPr>
          <a:xfrm rot="10800000" flipH="1" flipV="1">
            <a:off x="683567" y="1931640"/>
            <a:ext cx="412616" cy="1539505"/>
          </a:xfrm>
          <a:prstGeom prst="bentConnector3">
            <a:avLst>
              <a:gd name="adj1" fmla="val -98968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971599" y="2421702"/>
            <a:ext cx="7181367" cy="791274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562282" y="1412776"/>
            <a:ext cx="3168353" cy="83099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Сниппет</a:t>
            </a:r>
            <a:r>
              <a:rPr lang="ru-RU" sz="2400" dirty="0" smtClean="0"/>
              <a:t> сообщения (контекст отсутствует)</a:t>
            </a:r>
            <a:endParaRPr lang="ru-RU" sz="2400" dirty="0"/>
          </a:p>
        </p:txBody>
      </p:sp>
      <p:cxnSp>
        <p:nvCxnSpPr>
          <p:cNvPr id="27" name="Соединительная линия уступом 26"/>
          <p:cNvCxnSpPr>
            <a:stCxn id="25" idx="3"/>
            <a:endCxn id="24" idx="3"/>
          </p:cNvCxnSpPr>
          <p:nvPr/>
        </p:nvCxnSpPr>
        <p:spPr>
          <a:xfrm>
            <a:off x="7730635" y="1828275"/>
            <a:ext cx="422331" cy="989064"/>
          </a:xfrm>
          <a:prstGeom prst="bentConnector3">
            <a:avLst>
              <a:gd name="adj1" fmla="val 220747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34" y="692694"/>
            <a:ext cx="8064896" cy="583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071507" y="3717032"/>
            <a:ext cx="3168353" cy="830997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Сниппет</a:t>
            </a:r>
            <a:r>
              <a:rPr lang="ru-RU" sz="2400" dirty="0" smtClean="0"/>
              <a:t> сообщения (выбранный контекст)</a:t>
            </a:r>
            <a:endParaRPr lang="ru-RU" sz="2400" dirty="0"/>
          </a:p>
        </p:txBody>
      </p:sp>
      <p:cxnSp>
        <p:nvCxnSpPr>
          <p:cNvPr id="36" name="Соединительная линия уступом 35"/>
          <p:cNvCxnSpPr>
            <a:stCxn id="44" idx="0"/>
            <a:endCxn id="38" idx="1"/>
          </p:cNvCxnSpPr>
          <p:nvPr/>
        </p:nvCxnSpPr>
        <p:spPr>
          <a:xfrm rot="5400000" flipH="1" flipV="1">
            <a:off x="4536143" y="1105205"/>
            <a:ext cx="223453" cy="1288422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1061589" y="2493710"/>
            <a:ext cx="7181367" cy="575250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292080" y="1480129"/>
            <a:ext cx="2016224" cy="315120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Соединительная линия уступом 38"/>
          <p:cNvCxnSpPr>
            <a:stCxn id="35" idx="0"/>
            <a:endCxn id="37" idx="2"/>
          </p:cNvCxnSpPr>
          <p:nvPr/>
        </p:nvCxnSpPr>
        <p:spPr>
          <a:xfrm rot="16200000" flipV="1">
            <a:off x="4329943" y="3391290"/>
            <a:ext cx="648072" cy="3411"/>
          </a:xfrm>
          <a:prstGeom prst="bentConnector3">
            <a:avLst>
              <a:gd name="adj1" fmla="val 50000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157780" y="1861142"/>
            <a:ext cx="1691756" cy="461665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контекст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3162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4" grpId="0" animBg="1"/>
      <p:bldP spid="25" grpId="0" animBg="1"/>
      <p:bldP spid="35" grpId="0" animBg="1"/>
      <p:bldP spid="37" grpId="0" animBg="1"/>
      <p:bldP spid="38" grpId="0" animBg="1"/>
      <p:bldP spid="4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42852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Поиск документов, похожих на данный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879797"/>
            <a:ext cx="6192688" cy="566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0" y="1220904"/>
            <a:ext cx="3205974" cy="461665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исходное сообщение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770132" y="1853207"/>
            <a:ext cx="2227986" cy="1200329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аннотация исходного сообщения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70132" y="3713862"/>
            <a:ext cx="2122348" cy="1200329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сообщения, похожие на исходное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1560" y="1202668"/>
            <a:ext cx="5326466" cy="498139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28328" y="1853207"/>
            <a:ext cx="5887888" cy="711697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628328" y="2997997"/>
            <a:ext cx="5887888" cy="3311323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40640" y="6561852"/>
            <a:ext cx="25307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оиск похожих текстов</a:t>
            </a:r>
          </a:p>
        </p:txBody>
      </p:sp>
    </p:spTree>
    <p:extLst>
      <p:ext uri="{BB962C8B-B14F-4D97-AF65-F5344CB8AC3E}">
        <p14:creationId xmlns:p14="http://schemas.microsoft.com/office/powerpoint/2010/main" val="36196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913" y="1134345"/>
            <a:ext cx="4781550" cy="55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34" y="57127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Поиск похожих документов, похожих на группу исходных документов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80" y="1174537"/>
            <a:ext cx="3650627" cy="537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>
            <a:stCxn id="17" idx="3"/>
          </p:cNvCxnSpPr>
          <p:nvPr/>
        </p:nvCxnSpPr>
        <p:spPr bwMode="auto">
          <a:xfrm flipV="1">
            <a:off x="2142778" y="2564905"/>
            <a:ext cx="2213198" cy="662929"/>
          </a:xfrm>
          <a:prstGeom prst="straightConnector1">
            <a:avLst/>
          </a:prstGeom>
          <a:solidFill>
            <a:srgbClr val="FFF5CB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Скругленный прямоугольник 16"/>
          <p:cNvSpPr/>
          <p:nvPr/>
        </p:nvSpPr>
        <p:spPr bwMode="auto">
          <a:xfrm>
            <a:off x="342578" y="3119822"/>
            <a:ext cx="1800200" cy="216024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54574" y="1340768"/>
            <a:ext cx="3600227" cy="707886"/>
          </a:xfrm>
          <a:prstGeom prst="rect">
            <a:avLst/>
          </a:prstGeom>
          <a:solidFill>
            <a:srgbClr val="FFF5CB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Сообщения, похожие на исходный кластер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40640" y="6561852"/>
            <a:ext cx="25307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оиск похожих текстов</a:t>
            </a:r>
          </a:p>
        </p:txBody>
      </p:sp>
    </p:spTree>
    <p:extLst>
      <p:ext uri="{BB962C8B-B14F-4D97-AF65-F5344CB8AC3E}">
        <p14:creationId xmlns:p14="http://schemas.microsoft.com/office/powerpoint/2010/main" val="9730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541532"/>
            <a:ext cx="39387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стилеметрические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признаки текстов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8558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Формирование </a:t>
            </a:r>
            <a:r>
              <a:rPr lang="ru-RU" sz="32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стилеметрических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признаков текстов сообщений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6" y="1484784"/>
            <a:ext cx="879157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55" y="780821"/>
            <a:ext cx="7818297" cy="57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3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541532"/>
            <a:ext cx="39387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стилеметрические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признаки текстов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57981" y="116632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Определение авторства на основе </a:t>
            </a:r>
            <a:r>
              <a:rPr lang="ru-RU" sz="3200" b="1" dirty="0" err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стилеметрических</a:t>
            </a: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признаков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7"/>
            <a:ext cx="7488832" cy="510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3" y="1342647"/>
            <a:ext cx="7730689" cy="510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7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6" y="2524264"/>
            <a:ext cx="8424936" cy="10191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800" b="1" kern="0" cap="all" dirty="0" smtClean="0">
                <a:solidFill>
                  <a:srgbClr val="993300"/>
                </a:solidFill>
                <a:latin typeface="Arial" pitchFamily="34" charset="0"/>
                <a:ea typeface="+mj-ea"/>
                <a:cs typeface="Arial" pitchFamily="34" charset="0"/>
              </a:rPr>
              <a:t>ДЕМОНСТРАЦИЯ</a:t>
            </a:r>
            <a:endParaRPr lang="ru-RU" sz="4800" b="1" kern="0" cap="all" dirty="0">
              <a:solidFill>
                <a:srgbClr val="99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0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548680"/>
            <a:ext cx="813690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Лингвистическая и структурная обработка содержимого сообщений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42900" lvl="0" indent="-342900">
              <a:spcBef>
                <a:spcPts val="3600"/>
              </a:spcBef>
              <a:spcAft>
                <a:spcPts val="1200"/>
              </a:spcAft>
              <a:buFont typeface="Symbol"/>
              <a:buChar char=""/>
            </a:pPr>
            <a:r>
              <a:rPr lang="ru-RU" sz="24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Извлечение из текста сообщений информации об объектах интереса и их логических и ассоциативных взаимосвязях при помощи лингвистического анализа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342900" lvl="0" indent="-342900">
              <a:spcBef>
                <a:spcPts val="1800"/>
              </a:spcBef>
              <a:spcAft>
                <a:spcPts val="1800"/>
              </a:spcAft>
              <a:buFont typeface="Symbol"/>
              <a:buChar char=""/>
            </a:pPr>
            <a:r>
              <a:rPr lang="ru-RU" sz="24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Обработка гипертекстовых сообщений и представлений при помощи структурного и лингвистического анализа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342900" lvl="0" indent="-342900">
              <a:spcBef>
                <a:spcPts val="1800"/>
              </a:spcBef>
              <a:spcAft>
                <a:spcPts val="1800"/>
              </a:spcAft>
              <a:buFont typeface="Symbol"/>
              <a:buChar char=""/>
            </a:pPr>
            <a:r>
              <a:rPr lang="ru-RU" sz="24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Обработка гипертекстовых сообщений и представлений при помощи технологии шаблонов</a:t>
            </a:r>
            <a:endParaRPr lang="ru-RU" sz="24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04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536" y="2524264"/>
            <a:ext cx="8424936" cy="10191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800" b="1" kern="0" cap="all" dirty="0">
                <a:solidFill>
                  <a:srgbClr val="993300"/>
                </a:solidFill>
                <a:latin typeface="Arial" pitchFamily="34" charset="0"/>
                <a:ea typeface="+mj-ea"/>
                <a:cs typeface="Arial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752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24" descr="logo SyTech_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5209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9552" y="270892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sz="36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Визуализация совокупности информации</a:t>
            </a: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538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56530"/>
              </p:ext>
            </p:extLst>
          </p:nvPr>
        </p:nvGraphicFramePr>
        <p:xfrm>
          <a:off x="683568" y="809665"/>
          <a:ext cx="6696744" cy="5951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Visio" r:id="rId3" imgW="11119723" imgH="9736634" progId="Visio.Drawing.11">
                  <p:embed/>
                </p:oleObj>
              </mc:Choice>
              <mc:Fallback>
                <p:oleObj name="Visio" r:id="rId3" imgW="11119723" imgH="973663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809665"/>
                        <a:ext cx="6696744" cy="5951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981" y="31789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Структурная схема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02280" y="4797152"/>
            <a:ext cx="4464496" cy="20204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2040" y="3140968"/>
            <a:ext cx="271381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12160" y="1268760"/>
            <a:ext cx="2232248" cy="40011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r>
              <a:rPr lang="ru-RU" dirty="0"/>
              <a:t>Сбор информации</a:t>
            </a:r>
          </a:p>
        </p:txBody>
      </p:sp>
      <p:cxnSp>
        <p:nvCxnSpPr>
          <p:cNvPr id="13" name="Прямая со стрелкой 12"/>
          <p:cNvCxnSpPr>
            <a:stCxn id="8" idx="1"/>
          </p:cNvCxnSpPr>
          <p:nvPr/>
        </p:nvCxnSpPr>
        <p:spPr>
          <a:xfrm flipH="1">
            <a:off x="3275856" y="1468815"/>
            <a:ext cx="2736304" cy="23562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1"/>
          </p:cNvCxnSpPr>
          <p:nvPr/>
        </p:nvCxnSpPr>
        <p:spPr>
          <a:xfrm flipH="1">
            <a:off x="5034528" y="1468815"/>
            <a:ext cx="977632" cy="3328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528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7981" y="188640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Сбор данных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79" y="1484784"/>
            <a:ext cx="7391385" cy="4117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79" y="1484784"/>
            <a:ext cx="7393001" cy="4117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00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96752"/>
            <a:ext cx="777686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Arial" pitchFamily="34" charset="0"/>
                <a:cs typeface="Arial" pitchFamily="34" charset="0"/>
              </a:rPr>
              <a:t>Что это такое?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некоторая часть реального мира, информация о которой обрабатывается в системе</a:t>
            </a:r>
          </a:p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ru-RU" b="1" dirty="0">
                <a:latin typeface="Arial" pitchFamily="34" charset="0"/>
                <a:cs typeface="Arial" pitchFamily="34" charset="0"/>
              </a:rPr>
              <a:t>Описание в системе: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типы объектов и их атрибуты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типы фактов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словари предметной области 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правила выделения объектов и фактов</a:t>
            </a:r>
          </a:p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Примеры возможных типов объектов: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Документ			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Сотрудник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Помещение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981" y="188640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Предметная область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4861959"/>
            <a:ext cx="181235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Здание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Помещение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Объект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4861959"/>
            <a:ext cx="291137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Технические средства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НИОКР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56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ChangeArrowheads="1"/>
          </p:cNvSpPr>
          <p:nvPr/>
        </p:nvSpPr>
        <p:spPr bwMode="auto">
          <a:xfrm>
            <a:off x="-111125" y="331788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Сбор информации из разнородных источников</a:t>
            </a:r>
          </a:p>
        </p:txBody>
      </p:sp>
      <p:pic>
        <p:nvPicPr>
          <p:cNvPr id="12293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34566"/>
            <a:ext cx="88566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a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a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a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 descr="a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25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1-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3739629"/>
            <a:ext cx="88820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15" descr="a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5" y="2364854"/>
            <a:ext cx="12382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6413500"/>
            <a:ext cx="64087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defRPr/>
            </a:pPr>
            <a:r>
              <a:rPr lang="ru-RU" sz="1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Ключевые технологии</a:t>
            </a:r>
            <a:endParaRPr lang="ru-RU" sz="18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2" name="Picture 17" descr="h-arrow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4365104"/>
            <a:ext cx="496888" cy="66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h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030752"/>
            <a:ext cx="3960440" cy="140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47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960310"/>
              </p:ext>
            </p:extLst>
          </p:nvPr>
        </p:nvGraphicFramePr>
        <p:xfrm>
          <a:off x="683568" y="809665"/>
          <a:ext cx="6696744" cy="5951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Visio" r:id="rId3" imgW="11119723" imgH="9736634" progId="Visio.Drawing.11">
                  <p:embed/>
                </p:oleObj>
              </mc:Choice>
              <mc:Fallback>
                <p:oleObj name="Visio" r:id="rId3" imgW="11119723" imgH="973663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809665"/>
                        <a:ext cx="6696744" cy="5951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981" y="31789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Структурная схема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27984" y="3149352"/>
            <a:ext cx="3168352" cy="15037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156176" y="2315626"/>
            <a:ext cx="2734618" cy="402291"/>
          </a:xfrm>
          <a:prstGeom prst="rect">
            <a:avLst/>
          </a:prstGeom>
          <a:solidFill>
            <a:srgbClr val="FFF5CB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Визуализация данных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stCxn id="20" idx="2"/>
          </p:cNvCxnSpPr>
          <p:nvPr/>
        </p:nvCxnSpPr>
        <p:spPr>
          <a:xfrm flipH="1">
            <a:off x="6012161" y="2717917"/>
            <a:ext cx="1511324" cy="415066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397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14439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476672"/>
            <a:ext cx="55446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Визуализация данных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59832" y="2420888"/>
            <a:ext cx="2016224" cy="23762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48264" y="1772816"/>
            <a:ext cx="2016224" cy="23762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28627" y="5373216"/>
            <a:ext cx="2878634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Настройка витрин данных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90310" y="5373216"/>
            <a:ext cx="2878634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Отображение витрин данных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6" idx="0"/>
          </p:cNvCxnSpPr>
          <p:nvPr/>
        </p:nvCxnSpPr>
        <p:spPr>
          <a:xfrm flipV="1">
            <a:off x="4067944" y="4797152"/>
            <a:ext cx="0" cy="5760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7596336" y="4149080"/>
            <a:ext cx="360040" cy="122413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8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08248"/>
            <a:ext cx="7586393" cy="594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84476" y="188640"/>
            <a:ext cx="55446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Витрины 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данных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65428" y="1484784"/>
            <a:ext cx="2878634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Настройка общих условий отбора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851920" y="1909511"/>
            <a:ext cx="1913508" cy="22334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211960" y="1909511"/>
            <a:ext cx="1553468" cy="79940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6" idx="1"/>
            <a:endCxn id="14" idx="2"/>
          </p:cNvCxnSpPr>
          <p:nvPr/>
        </p:nvCxnSpPr>
        <p:spPr>
          <a:xfrm flipH="1" flipV="1">
            <a:off x="4788024" y="5157192"/>
            <a:ext cx="1153742" cy="73481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1331640" y="3356992"/>
            <a:ext cx="6912768" cy="1800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941766" y="5229200"/>
            <a:ext cx="2974652" cy="132562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Настройка дополнительных и расширенных условий отбора данных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5024698" y="1909511"/>
            <a:ext cx="740730" cy="108744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62" y="635831"/>
            <a:ext cx="8337256" cy="617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10" y="635830"/>
            <a:ext cx="8314807" cy="6157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11" y="635831"/>
            <a:ext cx="8314806" cy="6157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86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005235"/>
              </p:ext>
            </p:extLst>
          </p:nvPr>
        </p:nvGraphicFramePr>
        <p:xfrm>
          <a:off x="683568" y="809665"/>
          <a:ext cx="6696744" cy="5951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Visio" r:id="rId3" imgW="11119723" imgH="9736634" progId="Visio.Drawing.11">
                  <p:embed/>
                </p:oleObj>
              </mc:Choice>
              <mc:Fallback>
                <p:oleObj name="Visio" r:id="rId3" imgW="11119723" imgH="973663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809665"/>
                        <a:ext cx="6696744" cy="5951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981" y="31789"/>
            <a:ext cx="8532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Структурная схема</a:t>
            </a:r>
            <a:endParaRPr lang="ru-RU" sz="32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02280" y="1628800"/>
            <a:ext cx="271381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12160" y="1113782"/>
            <a:ext cx="2878634" cy="710067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Распространение </a:t>
            </a:r>
            <a:r>
              <a:rPr lang="ru-RU" dirty="0"/>
              <a:t>информации</a:t>
            </a:r>
          </a:p>
        </p:txBody>
      </p:sp>
      <p:cxnSp>
        <p:nvCxnSpPr>
          <p:cNvPr id="11" name="Прямая со стрелкой 10"/>
          <p:cNvCxnSpPr>
            <a:stCxn id="8" idx="1"/>
          </p:cNvCxnSpPr>
          <p:nvPr/>
        </p:nvCxnSpPr>
        <p:spPr>
          <a:xfrm flipH="1">
            <a:off x="5516096" y="1468816"/>
            <a:ext cx="496064" cy="8440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0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71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53230"/>
              </p:ext>
            </p:extLst>
          </p:nvPr>
        </p:nvGraphicFramePr>
        <p:xfrm>
          <a:off x="323850" y="3195638"/>
          <a:ext cx="3240088" cy="310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" name="Visio" r:id="rId4" imgW="3426669" imgH="3280100" progId="Visio.Drawing.11">
                  <p:embed/>
                </p:oleObj>
              </mc:Choice>
              <mc:Fallback>
                <p:oleObj name="Visio" r:id="rId4" imgW="3426669" imgH="3280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195638"/>
                        <a:ext cx="3240088" cy="310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75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728146"/>
              </p:ext>
            </p:extLst>
          </p:nvPr>
        </p:nvGraphicFramePr>
        <p:xfrm>
          <a:off x="4716463" y="2651125"/>
          <a:ext cx="4321175" cy="378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" name="Visio" r:id="rId6" imgW="5185771" imgH="4544408" progId="Visio.Drawing.11">
                  <p:embed/>
                </p:oleObj>
              </mc:Choice>
              <mc:Fallback>
                <p:oleObj name="Visio" r:id="rId6" imgW="5185771" imgH="454440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651125"/>
                        <a:ext cx="4321175" cy="378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396875" y="360680"/>
            <a:ext cx="7920038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Назначение</a:t>
            </a:r>
          </a:p>
        </p:txBody>
      </p:sp>
      <p:sp>
        <p:nvSpPr>
          <p:cNvPr id="402439" name="Text Box 7"/>
          <p:cNvSpPr txBox="1">
            <a:spLocks noChangeArrowheads="1"/>
          </p:cNvSpPr>
          <p:nvPr/>
        </p:nvSpPr>
        <p:spPr bwMode="auto">
          <a:xfrm>
            <a:off x="6156325" y="2344738"/>
            <a:ext cx="2584450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1800" b="1">
                <a:cs typeface="Tahoma" pitchFamily="34" charset="0"/>
              </a:rPr>
              <a:t>Семантическая сеть</a:t>
            </a:r>
          </a:p>
        </p:txBody>
      </p:sp>
      <p:sp>
        <p:nvSpPr>
          <p:cNvPr id="402440" name="Text Box 8"/>
          <p:cNvSpPr txBox="1">
            <a:spLocks noChangeArrowheads="1"/>
          </p:cNvSpPr>
          <p:nvPr/>
        </p:nvSpPr>
        <p:spPr bwMode="auto">
          <a:xfrm>
            <a:off x="612775" y="2449513"/>
            <a:ext cx="266382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sz="1800" b="1">
                <a:cs typeface="Tahoma" pitchFamily="34" charset="0"/>
              </a:rPr>
              <a:t>Текст на естественном языке</a:t>
            </a:r>
          </a:p>
        </p:txBody>
      </p:sp>
      <p:sp>
        <p:nvSpPr>
          <p:cNvPr id="402459" name="Line 27"/>
          <p:cNvSpPr>
            <a:spLocks noChangeShapeType="1"/>
          </p:cNvSpPr>
          <p:nvPr/>
        </p:nvSpPr>
        <p:spPr bwMode="auto">
          <a:xfrm>
            <a:off x="4643438" y="2908300"/>
            <a:ext cx="1008062" cy="7921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2460" name="Line 28"/>
          <p:cNvSpPr>
            <a:spLocks noChangeShapeType="1"/>
          </p:cNvSpPr>
          <p:nvPr/>
        </p:nvSpPr>
        <p:spPr bwMode="auto">
          <a:xfrm flipV="1">
            <a:off x="2627313" y="2836863"/>
            <a:ext cx="865187" cy="7921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402487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493402"/>
              </p:ext>
            </p:extLst>
          </p:nvPr>
        </p:nvGraphicFramePr>
        <p:xfrm>
          <a:off x="3370263" y="2143125"/>
          <a:ext cx="1273175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0" name="Visio" r:id="rId8" imgW="1273422" imgH="1628274" progId="Visio.Drawing.11">
                  <p:embed/>
                </p:oleObj>
              </mc:Choice>
              <mc:Fallback>
                <p:oleObj name="Visio" r:id="rId8" imgW="1273422" imgH="162827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0263" y="2143125"/>
                        <a:ext cx="1273175" cy="162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5CB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2488" name="Rectangle 56"/>
          <p:cNvSpPr>
            <a:spLocks noChangeArrowheads="1"/>
          </p:cNvSpPr>
          <p:nvPr/>
        </p:nvSpPr>
        <p:spPr bwMode="auto">
          <a:xfrm>
            <a:off x="827088" y="1138555"/>
            <a:ext cx="79930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90000"/>
              </a:lnSpc>
              <a:spcBef>
                <a:spcPct val="20000"/>
              </a:spcBef>
              <a:buClr>
                <a:srgbClr val="DD8242"/>
              </a:buClr>
            </a:pPr>
            <a:r>
              <a:rPr lang="ru-RU" sz="2600" dirty="0"/>
              <a:t>Извлечение фактографической информации из </a:t>
            </a:r>
            <a:r>
              <a:rPr lang="ru-RU" sz="2600" dirty="0" smtClean="0"/>
              <a:t>сообщений </a:t>
            </a:r>
            <a:r>
              <a:rPr lang="ru-RU" sz="2600" dirty="0"/>
              <a:t>на </a:t>
            </a:r>
            <a:r>
              <a:rPr lang="ru-RU" sz="2600" dirty="0" smtClean="0"/>
              <a:t>естественном языке (ЕЯ)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1297352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2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9" grpId="0"/>
      <p:bldP spid="402459" grpId="0" animBg="1"/>
      <p:bldP spid="402460" grpId="0" animBg="1"/>
      <p:bldP spid="402488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990" y="260648"/>
            <a:ext cx="65040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Распространение 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информации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1114425"/>
            <a:ext cx="3980085" cy="527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491879" y="1844824"/>
            <a:ext cx="1080123" cy="212924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377801" y="2107624"/>
            <a:ext cx="2586687" cy="1325620"/>
          </a:xfrm>
          <a:prstGeom prst="rect">
            <a:avLst/>
          </a:prstGeom>
          <a:solidFill>
            <a:srgbClr val="FFF5CB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Автоматизированный отбор для передачи в ИАС Центра (с участием оператора)</a:t>
            </a:r>
            <a:endParaRPr lang="ru-RU" dirty="0"/>
          </a:p>
        </p:txBody>
      </p:sp>
      <p:cxnSp>
        <p:nvCxnSpPr>
          <p:cNvPr id="6" name="Прямая со стрелкой 5"/>
          <p:cNvCxnSpPr>
            <a:stCxn id="5" idx="1"/>
          </p:cNvCxnSpPr>
          <p:nvPr/>
        </p:nvCxnSpPr>
        <p:spPr>
          <a:xfrm flipH="1">
            <a:off x="5940152" y="2770434"/>
            <a:ext cx="437649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274145" y="1875821"/>
            <a:ext cx="1666007" cy="20572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5536" y="2204864"/>
            <a:ext cx="2586687" cy="1325620"/>
          </a:xfrm>
          <a:prstGeom prst="rect">
            <a:avLst/>
          </a:prstGeom>
          <a:solidFill>
            <a:srgbClr val="FFF5CB"/>
          </a:solidFill>
          <a:ln w="9525" algn="ctr">
            <a:solidFill>
              <a:schemeClr val="accent2"/>
            </a:solidFill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>
            <a:defPPr>
              <a:defRPr lang="ru-RU"/>
            </a:defPPr>
            <a:lvl1pPr>
              <a:defRPr sz="2000"/>
            </a:lvl1pPr>
          </a:lstStyle>
          <a:p>
            <a:pPr algn="ctr"/>
            <a:r>
              <a:rPr lang="ru-RU" dirty="0" smtClean="0"/>
              <a:t>Автоматический отбор для передачи в ИАС Центра (без участия оператора)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12" idx="3"/>
            <a:endCxn id="4" idx="1"/>
          </p:cNvCxnSpPr>
          <p:nvPr/>
        </p:nvCxnSpPr>
        <p:spPr>
          <a:xfrm>
            <a:off x="2982223" y="2867674"/>
            <a:ext cx="509656" cy="4177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2" idx="2"/>
            <a:endCxn id="25" idx="1"/>
          </p:cNvCxnSpPr>
          <p:nvPr/>
        </p:nvCxnSpPr>
        <p:spPr>
          <a:xfrm>
            <a:off x="1688880" y="3530484"/>
            <a:ext cx="1802999" cy="252680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3491879" y="5517232"/>
            <a:ext cx="1944217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8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2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6" y="2524264"/>
            <a:ext cx="8424936" cy="10191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800" b="1" kern="0" cap="all" dirty="0" smtClean="0">
                <a:solidFill>
                  <a:srgbClr val="993300"/>
                </a:solidFill>
                <a:latin typeface="Arial" pitchFamily="34" charset="0"/>
                <a:ea typeface="+mj-ea"/>
                <a:cs typeface="Arial" pitchFamily="34" charset="0"/>
              </a:rPr>
              <a:t>ДЕМОНСТРАЦИЯ</a:t>
            </a:r>
            <a:endParaRPr lang="ru-RU" sz="4800" b="1" kern="0" cap="all" dirty="0">
              <a:solidFill>
                <a:srgbClr val="99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9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536" y="2524264"/>
            <a:ext cx="8424936" cy="10191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800" b="1" kern="0" cap="all" dirty="0">
                <a:solidFill>
                  <a:srgbClr val="993300"/>
                </a:solidFill>
                <a:latin typeface="Arial" pitchFamily="34" charset="0"/>
                <a:ea typeface="+mj-ea"/>
                <a:cs typeface="Arial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67076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ChangeArrowheads="1"/>
          </p:cNvSpPr>
          <p:nvPr/>
        </p:nvSpPr>
        <p:spPr bwMode="auto">
          <a:xfrm>
            <a:off x="863600" y="236262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Что извлекается?</a:t>
            </a:r>
          </a:p>
        </p:txBody>
      </p:sp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827087" y="1268760"/>
            <a:ext cx="79930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Объект: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	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Иванов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И.И.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Тип объекта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: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Физическое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лицо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b="1" dirty="0" err="1">
                <a:latin typeface="Arial" pitchFamily="34" charset="0"/>
                <a:cs typeface="Arial" pitchFamily="34" charset="0"/>
              </a:rPr>
              <a:t>Атрибуты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968375" lvl="1" indent="-3429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фамилия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		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Иванов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68375" lvl="1" indent="-3429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имя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			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Иван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68375" lvl="1" indent="-3429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отчество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 		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Иванович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68375" lvl="1" indent="-3429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дата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рождения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 	03.07.1974</a:t>
            </a:r>
          </a:p>
          <a:p>
            <a:pPr marL="968375" lvl="1" indent="-342900" algn="l">
              <a:spcBef>
                <a:spcPts val="600"/>
              </a:spcBef>
              <a:spcAft>
                <a:spcPts val="600"/>
              </a:spcAft>
              <a:buClr>
                <a:srgbClr val="DD8242"/>
              </a:buClr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номер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паспорта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 	4505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054977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2464724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2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2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2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2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2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2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2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2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ChangeArrowheads="1"/>
          </p:cNvSpPr>
          <p:nvPr/>
        </p:nvSpPr>
        <p:spPr bwMode="auto">
          <a:xfrm>
            <a:off x="900112" y="25304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Как извлекается?</a:t>
            </a:r>
          </a:p>
        </p:txBody>
      </p:sp>
      <p:sp>
        <p:nvSpPr>
          <p:cNvPr id="455713" name="Rectangle 33"/>
          <p:cNvSpPr>
            <a:spLocks noChangeArrowheads="1"/>
          </p:cNvSpPr>
          <p:nvPr/>
        </p:nvSpPr>
        <p:spPr bwMode="auto">
          <a:xfrm>
            <a:off x="1042715" y="1465888"/>
            <a:ext cx="3384823" cy="4483391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/>
          <a:p>
            <a:pPr algn="ctr"/>
            <a:r>
              <a:rPr lang="ru-RU" sz="2400" b="1" dirty="0"/>
              <a:t>Текстовая обработка</a:t>
            </a:r>
          </a:p>
        </p:txBody>
      </p:sp>
      <p:sp>
        <p:nvSpPr>
          <p:cNvPr id="455714" name="AutoShape 34"/>
          <p:cNvSpPr>
            <a:spLocks noChangeArrowheads="1"/>
          </p:cNvSpPr>
          <p:nvPr/>
        </p:nvSpPr>
        <p:spPr bwMode="auto">
          <a:xfrm>
            <a:off x="1604328" y="2146300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GB" sz="1800" dirty="0" err="1">
                <a:solidFill>
                  <a:srgbClr val="000000"/>
                </a:solidFill>
              </a:rPr>
              <a:t>Графематический</a:t>
            </a:r>
            <a:endParaRPr lang="en-GB" sz="1800" dirty="0">
              <a:solidFill>
                <a:srgbClr val="000000"/>
              </a:solidFill>
            </a:endParaRPr>
          </a:p>
          <a:p>
            <a:pPr algn="ctr"/>
            <a:r>
              <a:rPr lang="en-GB" sz="1800" dirty="0" err="1">
                <a:solidFill>
                  <a:srgbClr val="000000"/>
                </a:solidFill>
              </a:rPr>
              <a:t>анализ</a:t>
            </a:r>
            <a:endParaRPr lang="ru-RU" sz="1800" dirty="0"/>
          </a:p>
        </p:txBody>
      </p:sp>
      <p:sp>
        <p:nvSpPr>
          <p:cNvPr id="455715" name="AutoShape 35"/>
          <p:cNvSpPr>
            <a:spLocks noChangeArrowheads="1"/>
          </p:cNvSpPr>
          <p:nvPr/>
        </p:nvSpPr>
        <p:spPr bwMode="auto">
          <a:xfrm>
            <a:off x="1604328" y="3081338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</a:rPr>
              <a:t>Морфологический</a:t>
            </a:r>
            <a:endParaRPr lang="en-GB" sz="1800" dirty="0">
              <a:solidFill>
                <a:srgbClr val="000000"/>
              </a:solidFill>
            </a:endParaRPr>
          </a:p>
          <a:p>
            <a:pPr algn="ctr"/>
            <a:r>
              <a:rPr lang="en-GB" sz="1800" dirty="0" err="1">
                <a:solidFill>
                  <a:srgbClr val="000000"/>
                </a:solidFill>
              </a:rPr>
              <a:t>анализ</a:t>
            </a:r>
            <a:endParaRPr lang="ru-RU" sz="1800" dirty="0"/>
          </a:p>
        </p:txBody>
      </p:sp>
      <p:sp>
        <p:nvSpPr>
          <p:cNvPr id="455716" name="AutoShape 36"/>
          <p:cNvSpPr>
            <a:spLocks noChangeArrowheads="1"/>
          </p:cNvSpPr>
          <p:nvPr/>
        </p:nvSpPr>
        <p:spPr bwMode="auto">
          <a:xfrm>
            <a:off x="1604328" y="4017963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</a:rPr>
              <a:t>Синтаксический</a:t>
            </a:r>
            <a:endParaRPr lang="en-GB" sz="1800" dirty="0">
              <a:solidFill>
                <a:srgbClr val="000000"/>
              </a:solidFill>
            </a:endParaRPr>
          </a:p>
          <a:p>
            <a:pPr algn="ctr"/>
            <a:r>
              <a:rPr lang="en-GB" sz="1800" dirty="0" err="1">
                <a:solidFill>
                  <a:srgbClr val="000000"/>
                </a:solidFill>
              </a:rPr>
              <a:t>анализ</a:t>
            </a:r>
            <a:endParaRPr lang="ru-RU" sz="1800" dirty="0"/>
          </a:p>
        </p:txBody>
      </p:sp>
      <p:sp>
        <p:nvSpPr>
          <p:cNvPr id="455717" name="AutoShape 37"/>
          <p:cNvSpPr>
            <a:spLocks noChangeArrowheads="1"/>
          </p:cNvSpPr>
          <p:nvPr/>
        </p:nvSpPr>
        <p:spPr bwMode="auto">
          <a:xfrm>
            <a:off x="1604328" y="4953000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</a:rPr>
              <a:t>Фактографический</a:t>
            </a:r>
            <a:endParaRPr lang="en-GB" sz="1800" dirty="0">
              <a:solidFill>
                <a:srgbClr val="000000"/>
              </a:solidFill>
            </a:endParaRPr>
          </a:p>
          <a:p>
            <a:pPr algn="ctr"/>
            <a:r>
              <a:rPr lang="en-GB" sz="1800" dirty="0" err="1">
                <a:solidFill>
                  <a:srgbClr val="000000"/>
                </a:solidFill>
              </a:rPr>
              <a:t>анализ</a:t>
            </a:r>
            <a:endParaRPr lang="ru-RU" sz="1800" dirty="0"/>
          </a:p>
        </p:txBody>
      </p:sp>
      <p:sp>
        <p:nvSpPr>
          <p:cNvPr id="455718" name="Rectangle 38"/>
          <p:cNvSpPr>
            <a:spLocks noChangeArrowheads="1"/>
          </p:cNvSpPr>
          <p:nvPr/>
        </p:nvSpPr>
        <p:spPr bwMode="auto">
          <a:xfrm>
            <a:off x="4912216" y="1468737"/>
            <a:ext cx="3404200" cy="4480542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/>
          <a:p>
            <a:pPr algn="ctr"/>
            <a:r>
              <a:rPr lang="ru-RU" sz="2400" b="1" dirty="0"/>
              <a:t>Структурная обработка</a:t>
            </a:r>
          </a:p>
        </p:txBody>
      </p:sp>
      <p:sp>
        <p:nvSpPr>
          <p:cNvPr id="455719" name="AutoShape 39"/>
          <p:cNvSpPr>
            <a:spLocks noChangeArrowheads="1"/>
          </p:cNvSpPr>
          <p:nvPr/>
        </p:nvSpPr>
        <p:spPr bwMode="auto">
          <a:xfrm>
            <a:off x="5488940" y="2156460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</a:rPr>
              <a:t>Выделение лексем</a:t>
            </a:r>
            <a:endParaRPr lang="ru-RU" sz="1800" dirty="0"/>
          </a:p>
        </p:txBody>
      </p:sp>
      <p:sp>
        <p:nvSpPr>
          <p:cNvPr id="455720" name="AutoShape 40"/>
          <p:cNvSpPr>
            <a:spLocks noChangeArrowheads="1"/>
          </p:cNvSpPr>
          <p:nvPr/>
        </p:nvSpPr>
        <p:spPr bwMode="auto">
          <a:xfrm>
            <a:off x="5488940" y="3091498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>
                <a:solidFill>
                  <a:srgbClr val="000000"/>
                </a:solidFill>
              </a:rPr>
              <a:t>Определение</a:t>
            </a:r>
          </a:p>
          <a:p>
            <a:pPr algn="ctr"/>
            <a:r>
              <a:rPr lang="ru-RU" sz="1800">
                <a:solidFill>
                  <a:srgbClr val="000000"/>
                </a:solidFill>
              </a:rPr>
              <a:t>словоформ</a:t>
            </a:r>
            <a:endParaRPr lang="ru-RU" sz="1800"/>
          </a:p>
        </p:txBody>
      </p:sp>
      <p:sp>
        <p:nvSpPr>
          <p:cNvPr id="455721" name="AutoShape 41"/>
          <p:cNvSpPr>
            <a:spLocks noChangeArrowheads="1"/>
          </p:cNvSpPr>
          <p:nvPr/>
        </p:nvSpPr>
        <p:spPr bwMode="auto">
          <a:xfrm>
            <a:off x="5468303" y="4028123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>
                <a:solidFill>
                  <a:srgbClr val="000000"/>
                </a:solidFill>
              </a:rPr>
              <a:t>Выделение синтакси-</a:t>
            </a:r>
          </a:p>
          <a:p>
            <a:pPr algn="ctr"/>
            <a:r>
              <a:rPr lang="ru-RU" sz="1800">
                <a:solidFill>
                  <a:srgbClr val="000000"/>
                </a:solidFill>
              </a:rPr>
              <a:t>ческих связей</a:t>
            </a:r>
            <a:endParaRPr lang="ru-RU" sz="1800"/>
          </a:p>
        </p:txBody>
      </p:sp>
      <p:sp>
        <p:nvSpPr>
          <p:cNvPr id="455722" name="AutoShape 42"/>
          <p:cNvSpPr>
            <a:spLocks noChangeArrowheads="1"/>
          </p:cNvSpPr>
          <p:nvPr/>
        </p:nvSpPr>
        <p:spPr bwMode="auto">
          <a:xfrm>
            <a:off x="5468303" y="4963160"/>
            <a:ext cx="2355850" cy="720725"/>
          </a:xfrm>
          <a:prstGeom prst="flowChartProcess">
            <a:avLst/>
          </a:prstGeom>
          <a:solidFill>
            <a:srgbClr val="99CCFF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ru-RU" sz="1800" dirty="0">
                <a:solidFill>
                  <a:srgbClr val="000000"/>
                </a:solidFill>
              </a:rPr>
              <a:t>Выделение</a:t>
            </a:r>
          </a:p>
          <a:p>
            <a:pPr algn="ctr"/>
            <a:r>
              <a:rPr lang="ru-RU" sz="1800" dirty="0">
                <a:solidFill>
                  <a:srgbClr val="000000"/>
                </a:solidFill>
              </a:rPr>
              <a:t>объектов и </a:t>
            </a:r>
            <a:r>
              <a:rPr lang="ru-RU" sz="1800" dirty="0" smtClean="0">
                <a:solidFill>
                  <a:srgbClr val="000000"/>
                </a:solidFill>
              </a:rPr>
              <a:t>фактов</a:t>
            </a:r>
            <a:endParaRPr lang="ru-RU" sz="1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1217440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5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5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5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5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5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45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45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713" grpId="0" animBg="1"/>
      <p:bldP spid="455714" grpId="0" animBg="1"/>
      <p:bldP spid="455715" grpId="0" animBg="1"/>
      <p:bldP spid="455716" grpId="0" animBg="1"/>
      <p:bldP spid="455717" grpId="0" animBg="1"/>
      <p:bldP spid="455718" grpId="0" animBg="1"/>
      <p:bldP spid="455719" grpId="0" animBg="1"/>
      <p:bldP spid="455720" grpId="0" animBg="1"/>
      <p:bldP spid="455721" grpId="0" animBg="1"/>
      <p:bldP spid="4557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733" name="Group 5"/>
          <p:cNvGrpSpPr>
            <a:grpSpLocks/>
          </p:cNvGrpSpPr>
          <p:nvPr/>
        </p:nvGrpSpPr>
        <p:grpSpPr bwMode="auto">
          <a:xfrm>
            <a:off x="2454275" y="2054860"/>
            <a:ext cx="4968875" cy="498475"/>
            <a:chOff x="1247" y="1842"/>
            <a:chExt cx="3130" cy="272"/>
          </a:xfrm>
        </p:grpSpPr>
        <p:sp>
          <p:nvSpPr>
            <p:cNvPr id="7174" name="AutoShape 6"/>
            <p:cNvSpPr>
              <a:spLocks noChangeArrowheads="1"/>
            </p:cNvSpPr>
            <p:nvPr/>
          </p:nvSpPr>
          <p:spPr bwMode="auto">
            <a:xfrm>
              <a:off x="2290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>
              <a:off x="3379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6" name="AutoShape 8"/>
            <p:cNvSpPr>
              <a:spLocks noChangeArrowheads="1"/>
            </p:cNvSpPr>
            <p:nvPr/>
          </p:nvSpPr>
          <p:spPr bwMode="auto">
            <a:xfrm>
              <a:off x="1247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57738" name="Rectangle 10"/>
          <p:cNvSpPr>
            <a:spLocks noChangeArrowheads="1"/>
          </p:cNvSpPr>
          <p:nvPr/>
        </p:nvSpPr>
        <p:spPr bwMode="auto">
          <a:xfrm>
            <a:off x="888177" y="21240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Графематический</a:t>
            </a: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анализ</a:t>
            </a:r>
          </a:p>
        </p:txBody>
      </p:sp>
      <p:pic>
        <p:nvPicPr>
          <p:cNvPr id="45774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990283"/>
            <a:ext cx="70580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7743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2558098"/>
            <a:ext cx="4397375" cy="368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1052856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7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7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7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7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8762" name="Group 10"/>
          <p:cNvGrpSpPr>
            <a:grpSpLocks/>
          </p:cNvGrpSpPr>
          <p:nvPr/>
        </p:nvGrpSpPr>
        <p:grpSpPr bwMode="auto">
          <a:xfrm>
            <a:off x="2455863" y="2204815"/>
            <a:ext cx="4968875" cy="498475"/>
            <a:chOff x="1247" y="1842"/>
            <a:chExt cx="3130" cy="272"/>
          </a:xfrm>
        </p:grpSpPr>
        <p:sp>
          <p:nvSpPr>
            <p:cNvPr id="8198" name="AutoShape 11"/>
            <p:cNvSpPr>
              <a:spLocks noChangeArrowheads="1"/>
            </p:cNvSpPr>
            <p:nvPr/>
          </p:nvSpPr>
          <p:spPr bwMode="auto">
            <a:xfrm>
              <a:off x="2290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9" name="AutoShape 12"/>
            <p:cNvSpPr>
              <a:spLocks noChangeArrowheads="1"/>
            </p:cNvSpPr>
            <p:nvPr/>
          </p:nvSpPr>
          <p:spPr bwMode="auto">
            <a:xfrm>
              <a:off x="3379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0" name="AutoShape 13"/>
            <p:cNvSpPr>
              <a:spLocks noChangeArrowheads="1"/>
            </p:cNvSpPr>
            <p:nvPr/>
          </p:nvSpPr>
          <p:spPr bwMode="auto">
            <a:xfrm>
              <a:off x="1247" y="1842"/>
              <a:ext cx="998" cy="272"/>
            </a:xfrm>
            <a:prstGeom prst="downArrow">
              <a:avLst>
                <a:gd name="adj1" fmla="val 49907"/>
                <a:gd name="adj2" fmla="val 60296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5876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96752"/>
            <a:ext cx="70580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876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2703290"/>
            <a:ext cx="5022850" cy="305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5CB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8768" name="Rectangle 16"/>
          <p:cNvSpPr>
            <a:spLocks noChangeArrowheads="1"/>
          </p:cNvSpPr>
          <p:nvPr/>
        </p:nvSpPr>
        <p:spPr bwMode="auto">
          <a:xfrm>
            <a:off x="900113" y="260648"/>
            <a:ext cx="79200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Морфологический анализ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541532"/>
            <a:ext cx="2711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лингвистический анализ</a:t>
            </a:r>
          </a:p>
        </p:txBody>
      </p:sp>
    </p:spTree>
    <p:extLst>
      <p:ext uri="{BB962C8B-B14F-4D97-AF65-F5344CB8AC3E}">
        <p14:creationId xmlns:p14="http://schemas.microsoft.com/office/powerpoint/2010/main" val="4619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8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</TotalTime>
  <Words>1487</Words>
  <Application>Microsoft Office PowerPoint</Application>
  <PresentationFormat>Экран (4:3)</PresentationFormat>
  <Paragraphs>345</Paragraphs>
  <Slides>52</Slides>
  <Notes>41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Тема Office</vt:lpstr>
      <vt:lpstr>Visio</vt:lpstr>
      <vt:lpstr>Equation.DSMT4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возможности создания автоматизированной системы сбора, предварительной обработки, хранения и первичного анализа входных потоков информационных материалов   НИР «Реляция»</dc:title>
  <dc:creator>Alexander</dc:creator>
  <cp:lastModifiedBy>Alexander</cp:lastModifiedBy>
  <cp:revision>141</cp:revision>
  <dcterms:created xsi:type="dcterms:W3CDTF">2012-02-16T17:17:57Z</dcterms:created>
  <dcterms:modified xsi:type="dcterms:W3CDTF">2012-02-28T06:39:12Z</dcterms:modified>
</cp:coreProperties>
</file>